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5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7" r:id="rId2"/>
    <p:sldMasterId id="2147483698" r:id="rId3"/>
    <p:sldMasterId id="2147483709" r:id="rId4"/>
    <p:sldMasterId id="2147483720" r:id="rId5"/>
    <p:sldMasterId id="2147483731" r:id="rId6"/>
  </p:sldMasterIdLst>
  <p:notesMasterIdLst>
    <p:notesMasterId r:id="rId10"/>
  </p:notesMasterIdLst>
  <p:handoutMasterIdLst>
    <p:handoutMasterId r:id="rId11"/>
  </p:handoutMasterIdLst>
  <p:sldIdLst>
    <p:sldId id="256" r:id="rId7"/>
    <p:sldId id="1692" r:id="rId8"/>
    <p:sldId id="1699" r:id="rId9"/>
  </p:sldIdLst>
  <p:sldSz cx="9144000" cy="5143500" type="screen16x9"/>
  <p:notesSz cx="6797675" cy="9926638"/>
  <p:defaultTextStyle>
    <a:defPPr>
      <a:defRPr lang="ru-RU"/>
    </a:defPPr>
    <a:lvl1pPr marL="0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46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91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36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82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26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270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17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361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1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3929">
          <p15:clr>
            <a:srgbClr val="A4A3A4"/>
          </p15:clr>
        </p15:guide>
        <p15:guide id="5" orient="horz" pos="663">
          <p15:clr>
            <a:srgbClr val="A4A3A4"/>
          </p15:clr>
        </p15:guide>
        <p15:guide id="6" orient="horz" pos="799">
          <p15:clr>
            <a:srgbClr val="A4A3A4"/>
          </p15:clr>
        </p15:guide>
        <p15:guide id="7" pos="2880">
          <p15:clr>
            <a:srgbClr val="A4A3A4"/>
          </p15:clr>
        </p15:guide>
        <p15:guide id="8" pos="159">
          <p15:clr>
            <a:srgbClr val="A4A3A4"/>
          </p15:clr>
        </p15:guide>
        <p15:guide id="9" pos="5601">
          <p15:clr>
            <a:srgbClr val="A4A3A4"/>
          </p15:clr>
        </p15:guide>
        <p15:guide id="10" pos="158">
          <p15:clr>
            <a:srgbClr val="A4A3A4"/>
          </p15:clr>
        </p15:guide>
        <p15:guide id="11" orient="horz" pos="1756">
          <p15:clr>
            <a:srgbClr val="A4A3A4"/>
          </p15:clr>
        </p15:guide>
        <p15:guide id="12" orient="horz" pos="123">
          <p15:clr>
            <a:srgbClr val="A4A3A4"/>
          </p15:clr>
        </p15:guide>
        <p15:guide id="13" orient="horz" pos="2675">
          <p15:clr>
            <a:srgbClr val="A4A3A4"/>
          </p15:clr>
        </p15:guide>
        <p15:guide id="14" orient="horz" pos="2947">
          <p15:clr>
            <a:srgbClr val="A4A3A4"/>
          </p15:clr>
        </p15:guide>
        <p15:guide id="15" orient="horz" pos="497">
          <p15:clr>
            <a:srgbClr val="A4A3A4"/>
          </p15:clr>
        </p15:guide>
        <p15:guide id="16" orient="horz" pos="5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70">
          <p15:clr>
            <a:srgbClr val="A4A3A4"/>
          </p15:clr>
        </p15:guide>
        <p15:guide id="3" orient="horz" pos="3126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архоменко Олег Николаевич" initials="ПО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9EDF4"/>
    <a:srgbClr val="FF0000"/>
    <a:srgbClr val="006600"/>
    <a:srgbClr val="009900"/>
    <a:srgbClr val="9900CC"/>
    <a:srgbClr val="F37065"/>
    <a:srgbClr val="0072BC"/>
    <a:srgbClr val="89B1DE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52" autoAdjust="0"/>
    <p:restoredTop sz="94970" autoAdjust="0"/>
  </p:normalViewPr>
  <p:slideViewPr>
    <p:cSldViewPr>
      <p:cViewPr varScale="1">
        <p:scale>
          <a:sx n="118" d="100"/>
          <a:sy n="118" d="100"/>
        </p:scale>
        <p:origin x="859" y="62"/>
      </p:cViewPr>
      <p:guideLst>
        <p:guide orient="horz" pos="2341"/>
        <p:guide orient="horz" pos="164"/>
        <p:guide orient="horz" pos="3566"/>
        <p:guide orient="horz" pos="3929"/>
        <p:guide orient="horz" pos="663"/>
        <p:guide orient="horz" pos="799"/>
        <p:guide pos="2880"/>
        <p:guide pos="159"/>
        <p:guide pos="5601"/>
        <p:guide pos="158"/>
        <p:guide orient="horz" pos="1756"/>
        <p:guide orient="horz" pos="123"/>
        <p:guide orient="horz" pos="2675"/>
        <p:guide orient="horz" pos="2947"/>
        <p:guide orient="horz" pos="497"/>
        <p:guide orient="horz" pos="5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3330" y="-84"/>
      </p:cViewPr>
      <p:guideLst>
        <p:guide orient="horz" pos="3155"/>
        <p:guide pos="2170"/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888"/>
          </a:xfrm>
          <a:prstGeom prst="rect">
            <a:avLst/>
          </a:prstGeom>
        </p:spPr>
        <p:txBody>
          <a:bodyPr vert="horz" lIns="91437" tIns="45717" rIns="91437" bIns="457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1" y="3"/>
            <a:ext cx="2946400" cy="496888"/>
          </a:xfrm>
          <a:prstGeom prst="rect">
            <a:avLst/>
          </a:prstGeom>
        </p:spPr>
        <p:txBody>
          <a:bodyPr vert="horz" lIns="91437" tIns="45717" rIns="91437" bIns="45717" rtlCol="0"/>
          <a:lstStyle>
            <a:lvl1pPr algn="r">
              <a:defRPr sz="1200"/>
            </a:lvl1pPr>
          </a:lstStyle>
          <a:p>
            <a:fld id="{396C87FA-7439-4BC2-99EF-21E23532BE2D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6"/>
            <a:ext cx="2946400" cy="496887"/>
          </a:xfrm>
          <a:prstGeom prst="rect">
            <a:avLst/>
          </a:prstGeom>
        </p:spPr>
        <p:txBody>
          <a:bodyPr vert="horz" lIns="91437" tIns="45717" rIns="91437" bIns="457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1" y="9428166"/>
            <a:ext cx="2946400" cy="496887"/>
          </a:xfrm>
          <a:prstGeom prst="rect">
            <a:avLst/>
          </a:prstGeom>
        </p:spPr>
        <p:txBody>
          <a:bodyPr vert="horz" lIns="91437" tIns="45717" rIns="91437" bIns="45717" rtlCol="0" anchor="b"/>
          <a:lstStyle>
            <a:lvl1pPr algn="r">
              <a:defRPr sz="1200"/>
            </a:lvl1pPr>
          </a:lstStyle>
          <a:p>
            <a:fld id="{2F16D17D-C6F1-414D-8364-CAA933160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560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2945659" cy="496332"/>
          </a:xfrm>
          <a:prstGeom prst="rect">
            <a:avLst/>
          </a:prstGeom>
        </p:spPr>
        <p:txBody>
          <a:bodyPr vert="horz" lIns="91437" tIns="45717" rIns="91437" bIns="4571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9" y="0"/>
            <a:ext cx="2945659" cy="496332"/>
          </a:xfrm>
          <a:prstGeom prst="rect">
            <a:avLst/>
          </a:prstGeom>
        </p:spPr>
        <p:txBody>
          <a:bodyPr vert="horz" lIns="91437" tIns="45717" rIns="91437" bIns="45717" rtlCol="0"/>
          <a:lstStyle>
            <a:lvl1pPr algn="r">
              <a:defRPr sz="1200"/>
            </a:lvl1pPr>
          </a:lstStyle>
          <a:p>
            <a:fld id="{BCE75FA7-844E-429E-8096-05F75DD867F9}" type="datetimeFigureOut">
              <a:rPr lang="ru-RU" smtClean="0"/>
              <a:t>07.10.2020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7" rIns="91437" bIns="4571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9"/>
            <a:ext cx="5438140" cy="4466987"/>
          </a:xfrm>
          <a:prstGeom prst="rect">
            <a:avLst/>
          </a:prstGeom>
        </p:spPr>
        <p:txBody>
          <a:bodyPr vert="horz" lIns="91437" tIns="45717" rIns="91437" bIns="4571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9" y="9428586"/>
            <a:ext cx="2945659" cy="496332"/>
          </a:xfrm>
          <a:prstGeom prst="rect">
            <a:avLst/>
          </a:prstGeom>
        </p:spPr>
        <p:txBody>
          <a:bodyPr vert="horz" lIns="91437" tIns="45717" rIns="91437" bIns="4571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9" y="9428586"/>
            <a:ext cx="2945659" cy="496332"/>
          </a:xfrm>
          <a:prstGeom prst="rect">
            <a:avLst/>
          </a:prstGeom>
        </p:spPr>
        <p:txBody>
          <a:bodyPr vert="horz" lIns="91437" tIns="45717" rIns="91437" bIns="45717" rtlCol="0" anchor="b"/>
          <a:lstStyle>
            <a:lvl1pPr algn="r">
              <a:defRPr sz="1200"/>
            </a:lvl1pPr>
          </a:lstStyle>
          <a:p>
            <a:fld id="{D4718AF1-EC64-417C-8C72-3FD2D4B387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42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46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91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36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82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26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70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17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361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046184" y="2171311"/>
            <a:ext cx="5190115" cy="1102519"/>
          </a:xfrm>
        </p:spPr>
        <p:txBody>
          <a:bodyPr lIns="0" tIns="0" rIns="0" bIns="0" anchor="t">
            <a:noAutofit/>
          </a:bodyPr>
          <a:lstStyle>
            <a:lvl1pPr algn="l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Заголовок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презентации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2</a:t>
            </a:r>
            <a:r>
              <a:rPr lang="en-US" dirty="0"/>
              <a:t>4</a:t>
            </a:r>
            <a:r>
              <a:rPr lang="ru-RU" dirty="0"/>
              <a:t> пт.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46184" y="3381840"/>
            <a:ext cx="5190115" cy="7743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Подзаголовок презентации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90" y="357506"/>
            <a:ext cx="2520277" cy="754094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3" hasCustomPrompt="1"/>
          </p:nvPr>
        </p:nvSpPr>
        <p:spPr>
          <a:xfrm>
            <a:off x="2046184" y="4677984"/>
            <a:ext cx="5190115" cy="216024"/>
          </a:xfrm>
          <a:prstGeom prst="rect">
            <a:avLst/>
          </a:prstGeom>
        </p:spPr>
        <p:txBody>
          <a:bodyPr lIns="91410" tIns="45705" rIns="91410" bIns="45705"/>
          <a:lstStyle>
            <a:lvl1pPr marL="0" marR="0" indent="0" algn="l" defTabSz="6150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91262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01736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478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13024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48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75501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5320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77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42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49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986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290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80319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239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66855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2907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2064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054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04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5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3311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96821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650024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469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1552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48400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5885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114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03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65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979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421091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50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екстов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2" name="Пятиугольник 1"/>
          <p:cNvSpPr/>
          <p:nvPr userDrawn="1"/>
        </p:nvSpPr>
        <p:spPr>
          <a:xfrm>
            <a:off x="-290916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13.00</a:t>
            </a:r>
          </a:p>
        </p:txBody>
      </p:sp>
      <p:sp>
        <p:nvSpPr>
          <p:cNvPr id="5" name="Пятиугольник 4"/>
          <p:cNvSpPr/>
          <p:nvPr userDrawn="1"/>
        </p:nvSpPr>
        <p:spPr>
          <a:xfrm>
            <a:off x="4039722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0.00</a:t>
            </a:r>
          </a:p>
        </p:txBody>
      </p:sp>
      <p:sp>
        <p:nvSpPr>
          <p:cNvPr id="6" name="Пятиугольник 5"/>
          <p:cNvSpPr/>
          <p:nvPr userDrawn="1"/>
        </p:nvSpPr>
        <p:spPr>
          <a:xfrm>
            <a:off x="8355293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13.00</a:t>
            </a:r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4063921" y="-255939"/>
            <a:ext cx="483889" cy="432476"/>
            <a:chOff x="4402577" y="-341252"/>
            <a:chExt cx="524213" cy="576634"/>
          </a:xfrm>
        </p:grpSpPr>
        <p:sp>
          <p:nvSpPr>
            <p:cNvPr id="9" name="Пятиугольник 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0" name="Пятиугольник 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8.80</a:t>
              </a:r>
            </a:p>
          </p:txBody>
        </p:sp>
      </p:grpSp>
      <p:grpSp>
        <p:nvGrpSpPr>
          <p:cNvPr id="12" name="Группа 11"/>
          <p:cNvGrpSpPr/>
          <p:nvPr userDrawn="1"/>
        </p:nvGrpSpPr>
        <p:grpSpPr>
          <a:xfrm>
            <a:off x="4063921" y="2354780"/>
            <a:ext cx="483889" cy="432476"/>
            <a:chOff x="4402577" y="-341252"/>
            <a:chExt cx="524213" cy="576634"/>
          </a:xfrm>
        </p:grpSpPr>
        <p:sp>
          <p:nvSpPr>
            <p:cNvPr id="13" name="Пятиугольник 12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Пятиугольник 13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0.80</a:t>
              </a:r>
            </a:p>
          </p:txBody>
        </p:sp>
      </p:grpSp>
      <p:grpSp>
        <p:nvGrpSpPr>
          <p:cNvPr id="15" name="Группа 14"/>
          <p:cNvGrpSpPr/>
          <p:nvPr userDrawn="1"/>
        </p:nvGrpSpPr>
        <p:grpSpPr>
          <a:xfrm>
            <a:off x="4063921" y="4236810"/>
            <a:ext cx="483889" cy="432476"/>
            <a:chOff x="4402577" y="-341252"/>
            <a:chExt cx="524213" cy="576634"/>
          </a:xfrm>
        </p:grpSpPr>
        <p:sp>
          <p:nvSpPr>
            <p:cNvPr id="16" name="Пятиугольник 15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Пятиугольник 16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7.80</a:t>
              </a:r>
            </a:p>
          </p:txBody>
        </p:sp>
      </p:grpSp>
      <p:grpSp>
        <p:nvGrpSpPr>
          <p:cNvPr id="18" name="Группа 17"/>
          <p:cNvGrpSpPr/>
          <p:nvPr userDrawn="1"/>
        </p:nvGrpSpPr>
        <p:grpSpPr>
          <a:xfrm>
            <a:off x="4063921" y="356910"/>
            <a:ext cx="483889" cy="432476"/>
            <a:chOff x="4402577" y="-341252"/>
            <a:chExt cx="524213" cy="576634"/>
          </a:xfrm>
        </p:grpSpPr>
        <p:sp>
          <p:nvSpPr>
            <p:cNvPr id="19" name="Пятиугольник 1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20" name="Пятиугольник 1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6.60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08793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47505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7687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1507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046184" y="2171311"/>
            <a:ext cx="5190115" cy="1102519"/>
          </a:xfrm>
        </p:spPr>
        <p:txBody>
          <a:bodyPr lIns="0" tIns="0" rIns="0" bIns="0" anchor="t">
            <a:noAutofit/>
          </a:bodyPr>
          <a:lstStyle>
            <a:lvl1pPr algn="l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Заголовок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презентации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2</a:t>
            </a:r>
            <a:r>
              <a:rPr lang="en-US" dirty="0"/>
              <a:t>4</a:t>
            </a:r>
            <a:r>
              <a:rPr lang="ru-RU" dirty="0"/>
              <a:t> пт.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46184" y="3381840"/>
            <a:ext cx="5190115" cy="7743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Подзаголовок презентации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90" y="357506"/>
            <a:ext cx="2520277" cy="754094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3" hasCustomPrompt="1"/>
          </p:nvPr>
        </p:nvSpPr>
        <p:spPr>
          <a:xfrm>
            <a:off x="2046184" y="4677984"/>
            <a:ext cx="5190115" cy="216024"/>
          </a:xfrm>
          <a:prstGeom prst="rect">
            <a:avLst/>
          </a:prstGeom>
        </p:spPr>
        <p:txBody>
          <a:bodyPr lIns="91410" tIns="45705" rIns="91410" bIns="45705"/>
          <a:lstStyle>
            <a:lvl1pPr marL="0" marR="0" indent="0" algn="l" defTabSz="6150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25095738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3E1D0-B99E-411B-BCE4-D3E6DB7EA499}" type="slidenum">
              <a:rPr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3307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0288024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екстов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2" name="Пятиугольник 1"/>
          <p:cNvSpPr/>
          <p:nvPr userDrawn="1"/>
        </p:nvSpPr>
        <p:spPr>
          <a:xfrm>
            <a:off x="-290916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</a:rPr>
              <a:t>13.00</a:t>
            </a:r>
          </a:p>
        </p:txBody>
      </p:sp>
      <p:sp>
        <p:nvSpPr>
          <p:cNvPr id="5" name="Пятиугольник 4"/>
          <p:cNvSpPr/>
          <p:nvPr userDrawn="1"/>
        </p:nvSpPr>
        <p:spPr>
          <a:xfrm>
            <a:off x="4039722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</a:rPr>
              <a:t>0.00</a:t>
            </a:r>
          </a:p>
        </p:txBody>
      </p:sp>
      <p:sp>
        <p:nvSpPr>
          <p:cNvPr id="6" name="Пятиугольник 5"/>
          <p:cNvSpPr/>
          <p:nvPr userDrawn="1"/>
        </p:nvSpPr>
        <p:spPr>
          <a:xfrm>
            <a:off x="8355293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</a:rPr>
              <a:t>13.00</a:t>
            </a:r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4063921" y="-255939"/>
            <a:ext cx="483889" cy="432476"/>
            <a:chOff x="4402577" y="-341252"/>
            <a:chExt cx="524213" cy="576634"/>
          </a:xfrm>
        </p:grpSpPr>
        <p:sp>
          <p:nvSpPr>
            <p:cNvPr id="9" name="Пятиугольник 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0" name="Пятиугольник 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8.80</a:t>
              </a:r>
            </a:p>
          </p:txBody>
        </p:sp>
      </p:grpSp>
      <p:grpSp>
        <p:nvGrpSpPr>
          <p:cNvPr id="12" name="Группа 11"/>
          <p:cNvGrpSpPr/>
          <p:nvPr userDrawn="1"/>
        </p:nvGrpSpPr>
        <p:grpSpPr>
          <a:xfrm>
            <a:off x="4063921" y="2354780"/>
            <a:ext cx="483889" cy="432476"/>
            <a:chOff x="4402577" y="-341252"/>
            <a:chExt cx="524213" cy="576634"/>
          </a:xfrm>
        </p:grpSpPr>
        <p:sp>
          <p:nvSpPr>
            <p:cNvPr id="13" name="Пятиугольник 12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4" name="Пятиугольник 13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0.80</a:t>
              </a:r>
            </a:p>
          </p:txBody>
        </p:sp>
      </p:grpSp>
      <p:grpSp>
        <p:nvGrpSpPr>
          <p:cNvPr id="15" name="Группа 14"/>
          <p:cNvGrpSpPr/>
          <p:nvPr userDrawn="1"/>
        </p:nvGrpSpPr>
        <p:grpSpPr>
          <a:xfrm>
            <a:off x="4063921" y="4236810"/>
            <a:ext cx="483889" cy="432476"/>
            <a:chOff x="4402577" y="-341252"/>
            <a:chExt cx="524213" cy="576634"/>
          </a:xfrm>
        </p:grpSpPr>
        <p:sp>
          <p:nvSpPr>
            <p:cNvPr id="16" name="Пятиугольник 15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7" name="Пятиугольник 16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7.80</a:t>
              </a:r>
            </a:p>
          </p:txBody>
        </p:sp>
      </p:grpSp>
      <p:grpSp>
        <p:nvGrpSpPr>
          <p:cNvPr id="18" name="Группа 17"/>
          <p:cNvGrpSpPr/>
          <p:nvPr userDrawn="1"/>
        </p:nvGrpSpPr>
        <p:grpSpPr>
          <a:xfrm>
            <a:off x="4063921" y="356910"/>
            <a:ext cx="483889" cy="432476"/>
            <a:chOff x="4402577" y="-341252"/>
            <a:chExt cx="524213" cy="576634"/>
          </a:xfrm>
        </p:grpSpPr>
        <p:sp>
          <p:nvSpPr>
            <p:cNvPr id="19" name="Пятиугольник 1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20" name="Пятиугольник 1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6.60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17800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411510"/>
            <a:ext cx="7715200" cy="651719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/>
              <a:t>Возможные стили презентации</a:t>
            </a: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195486"/>
            <a:ext cx="7715200" cy="216024"/>
          </a:xfrm>
          <a:prstGeom prst="rect">
            <a:avLst/>
          </a:prstGeom>
        </p:spPr>
        <p:txBody>
          <a:bodyPr lIns="91410" tIns="45705" rIns="91410" bIns="45705">
            <a:normAutofit/>
          </a:bodyPr>
          <a:lstStyle>
            <a:lvl1pPr>
              <a:defRPr sz="1000"/>
            </a:lvl1pPr>
          </a:lstStyle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</a:p>
        </p:txBody>
      </p:sp>
    </p:spTree>
    <p:extLst>
      <p:ext uri="{BB962C8B-B14F-4D97-AF65-F5344CB8AC3E}">
        <p14:creationId xmlns:p14="http://schemas.microsoft.com/office/powerpoint/2010/main" val="273161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411510"/>
            <a:ext cx="7715200" cy="651719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/>
              <a:t>Возможные стили презентации</a:t>
            </a: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195486"/>
            <a:ext cx="7715200" cy="216024"/>
          </a:xfrm>
          <a:prstGeom prst="rect">
            <a:avLst/>
          </a:prstGeom>
        </p:spPr>
        <p:txBody>
          <a:bodyPr lIns="91410" tIns="45705" rIns="91410" bIns="45705">
            <a:normAutofit/>
          </a:bodyPr>
          <a:lstStyle>
            <a:lvl1pPr>
              <a:defRPr sz="1000"/>
            </a:lvl1pPr>
          </a:lstStyle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</a:p>
        </p:txBody>
      </p:sp>
    </p:spTree>
    <p:extLst>
      <p:ext uri="{BB962C8B-B14F-4D97-AF65-F5344CB8AC3E}">
        <p14:creationId xmlns:p14="http://schemas.microsoft.com/office/powerpoint/2010/main" val="95049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593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45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1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1368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 lIns="91410" tIns="45705" rIns="91410" bIns="45705"/>
          <a:lstStyle>
            <a:lvl1pPr>
              <a:defRPr lang="ru-RU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73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86" r:id="rId5"/>
  </p:sldLayoutIdLst>
  <p:hf hdr="0" ftr="0" dt="0"/>
  <p:txStyles>
    <p:titleStyle>
      <a:lvl1pPr algn="l" defTabSz="914091" rtl="0" eaLnBrk="1" latinLnBrk="0" hangingPunct="1">
        <a:spcBef>
          <a:spcPct val="0"/>
        </a:spcBef>
        <a:buNone/>
        <a:defRPr lang="ru-RU" sz="2400" kern="1200" dirty="0">
          <a:solidFill>
            <a:srgbClr val="0072B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698" indent="-285654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Char char="►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―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&gt;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6704" indent="-228522" algn="l" defTabSz="914091" rtl="0" eaLnBrk="1" latinLnBrk="0" hangingPunct="1">
        <a:spcBef>
          <a:spcPct val="20000"/>
        </a:spcBef>
        <a:buFont typeface="Wingdings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233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4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7" r:id="rId8"/>
    <p:sldLayoutId id="2147483708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074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8" r:id="rId8"/>
    <p:sldLayoutId id="214748371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931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9" r:id="rId8"/>
    <p:sldLayoutId id="2147483730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 lIns="91410" tIns="45705" rIns="91410" bIns="45705"/>
          <a:lstStyle>
            <a:lvl1pPr>
              <a:defRPr lang="ru-RU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17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</p:sldLayoutIdLst>
  <p:hf hdr="0" ftr="0" dt="0"/>
  <p:txStyles>
    <p:titleStyle>
      <a:lvl1pPr algn="l" defTabSz="914091" rtl="0" eaLnBrk="1" latinLnBrk="0" hangingPunct="1">
        <a:spcBef>
          <a:spcPct val="0"/>
        </a:spcBef>
        <a:buNone/>
        <a:defRPr lang="ru-RU" sz="2400" kern="1200" dirty="0">
          <a:solidFill>
            <a:srgbClr val="0072B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698" indent="-285654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Char char="►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―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&gt;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6704" indent="-228522" algn="l" defTabSz="914091" rtl="0" eaLnBrk="1" latinLnBrk="0" hangingPunct="1">
        <a:spcBef>
          <a:spcPct val="20000"/>
        </a:spcBef>
        <a:buFont typeface="Wingdings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043608" y="1779662"/>
            <a:ext cx="6707823" cy="1102519"/>
          </a:xfrm>
        </p:spPr>
        <p:txBody>
          <a:bodyPr/>
          <a:lstStyle/>
          <a:p>
            <a:r>
              <a:rPr lang="ru-RU" dirty="0" smtClean="0"/>
              <a:t>Поддержка физических лиц, перешедших </a:t>
            </a:r>
            <a:r>
              <a:rPr lang="ru-RU" dirty="0"/>
              <a:t>на специальный налоговый режим «Налог на профессиональный доход».</a:t>
            </a:r>
            <a:br>
              <a:rPr lang="ru-RU" dirty="0"/>
            </a:br>
            <a:endParaRPr lang="ru-RU" b="0" dirty="0"/>
          </a:p>
        </p:txBody>
      </p:sp>
      <p:sp>
        <p:nvSpPr>
          <p:cNvPr id="8" name="Объект 7"/>
          <p:cNvSpPr>
            <a:spLocks noGrp="1"/>
          </p:cNvSpPr>
          <p:nvPr>
            <p:ph idx="13"/>
          </p:nvPr>
        </p:nvSpPr>
        <p:spPr>
          <a:xfrm>
            <a:off x="2312056" y="4461960"/>
            <a:ext cx="4924240" cy="216024"/>
          </a:xfrm>
        </p:spPr>
        <p:txBody>
          <a:bodyPr/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сентябрь 2020</a:t>
            </a:r>
          </a:p>
        </p:txBody>
      </p:sp>
    </p:spTree>
    <p:extLst>
      <p:ext uri="{BB962C8B-B14F-4D97-AF65-F5344CB8AC3E}">
        <p14:creationId xmlns:p14="http://schemas.microsoft.com/office/powerpoint/2010/main" val="192250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926453" y="45663"/>
            <a:ext cx="5287373" cy="56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0" tIns="45705" rIns="91410" bIns="45705" numCol="1" rtlCol="0" anchor="t" anchorCtr="0" compatLnSpc="1">
            <a:prstTxWarp prst="textNoShape">
              <a:avLst/>
            </a:prstTxWarp>
            <a:noAutofit/>
          </a:bodyPr>
          <a:lstStyle>
            <a:lvl1pPr algn="r" defTabSz="914400">
              <a:lnSpc>
                <a:spcPts val="3000"/>
              </a:lnSpc>
              <a:spcBef>
                <a:spcPct val="0"/>
              </a:spcBef>
              <a:buNone/>
              <a:defRPr sz="280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kern="0" dirty="0"/>
              <a:t>Специальный продукт «Кредит физическим лицам, применяющим специальный налоговый режим  «Налог на профессиональный доход</a:t>
            </a:r>
            <a:r>
              <a:rPr lang="ru-RU" sz="1800" kern="0" dirty="0" smtClean="0"/>
              <a:t>»</a:t>
            </a:r>
            <a:endParaRPr lang="ru-RU" sz="1800" kern="0" dirty="0"/>
          </a:p>
        </p:txBody>
      </p:sp>
      <p:pic>
        <p:nvPicPr>
          <p:cNvPr id="27" name="Picture 4" descr="председатель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42"/>
          <a:stretch/>
        </p:blipFill>
        <p:spPr bwMode="auto">
          <a:xfrm>
            <a:off x="115303" y="11411"/>
            <a:ext cx="2384140" cy="63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43461" y="4803998"/>
            <a:ext cx="396552" cy="339502"/>
          </a:xfrm>
        </p:spPr>
        <p:txBody>
          <a:bodyPr/>
          <a:lstStyle/>
          <a:p>
            <a:fld id="{F0C3E1D0-B99E-411B-BCE4-D3E6DB7EA499}" type="slidenum">
              <a:rPr smtClean="0">
                <a:solidFill>
                  <a:prstClr val="white"/>
                </a:solidFill>
              </a:rPr>
              <a:pPr/>
              <a:t>2</a:t>
            </a:fld>
            <a:endParaRPr dirty="0">
              <a:solidFill>
                <a:prstClr val="white"/>
              </a:solidFill>
            </a:endParaRPr>
          </a:p>
        </p:txBody>
      </p:sp>
      <p:sp>
        <p:nvSpPr>
          <p:cNvPr id="76" name="Sev01"/>
          <p:cNvSpPr>
            <a:spLocks noChangeAspect="1"/>
          </p:cNvSpPr>
          <p:nvPr/>
        </p:nvSpPr>
        <p:spPr>
          <a:xfrm>
            <a:off x="4278453" y="3306428"/>
            <a:ext cx="930812" cy="930810"/>
          </a:xfrm>
          <a:prstGeom prst="ellipse">
            <a:avLst/>
          </a:prstGeom>
          <a:solidFill>
            <a:sysClr val="window" lastClr="FFFFFF"/>
          </a:solidFill>
          <a:ln w="57150" cap="flat" cmpd="sng" algn="ctr">
            <a:solidFill>
              <a:srgbClr val="32ACFA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77" name="Freeform 166"/>
          <p:cNvSpPr>
            <a:spLocks noEditPoints="1"/>
          </p:cNvSpPr>
          <p:nvPr/>
        </p:nvSpPr>
        <p:spPr bwMode="auto">
          <a:xfrm>
            <a:off x="4575925" y="3602664"/>
            <a:ext cx="335868" cy="338338"/>
          </a:xfrm>
          <a:custGeom>
            <a:avLst/>
            <a:gdLst/>
            <a:ahLst/>
            <a:cxnLst>
              <a:cxn ang="0">
                <a:pos x="1" y="42"/>
              </a:cxn>
              <a:cxn ang="0">
                <a:pos x="1" y="40"/>
              </a:cxn>
              <a:cxn ang="0">
                <a:pos x="14" y="41"/>
              </a:cxn>
              <a:cxn ang="0">
                <a:pos x="30" y="19"/>
              </a:cxn>
              <a:cxn ang="0">
                <a:pos x="17" y="8"/>
              </a:cxn>
              <a:cxn ang="0">
                <a:pos x="9" y="14"/>
              </a:cxn>
              <a:cxn ang="0">
                <a:pos x="9" y="19"/>
              </a:cxn>
              <a:cxn ang="0">
                <a:pos x="18" y="39"/>
              </a:cxn>
              <a:cxn ang="0">
                <a:pos x="4" y="24"/>
              </a:cxn>
              <a:cxn ang="0">
                <a:pos x="4" y="9"/>
              </a:cxn>
              <a:cxn ang="0">
                <a:pos x="17" y="0"/>
              </a:cxn>
              <a:cxn ang="0">
                <a:pos x="37" y="16"/>
              </a:cxn>
              <a:cxn ang="0">
                <a:pos x="30" y="19"/>
              </a:cxn>
              <a:cxn ang="0">
                <a:pos x="6" y="58"/>
              </a:cxn>
              <a:cxn ang="0">
                <a:pos x="5" y="56"/>
              </a:cxn>
              <a:cxn ang="0">
                <a:pos x="16" y="46"/>
              </a:cxn>
              <a:cxn ang="0">
                <a:pos x="7" y="58"/>
              </a:cxn>
              <a:cxn ang="0">
                <a:pos x="22" y="63"/>
              </a:cxn>
              <a:cxn ang="0">
                <a:pos x="20" y="49"/>
              </a:cxn>
              <a:cxn ang="0">
                <a:pos x="23" y="49"/>
              </a:cxn>
              <a:cxn ang="0">
                <a:pos x="59" y="54"/>
              </a:cxn>
              <a:cxn ang="0">
                <a:pos x="46" y="62"/>
              </a:cxn>
              <a:cxn ang="0">
                <a:pos x="25" y="46"/>
              </a:cxn>
              <a:cxn ang="0">
                <a:pos x="33" y="43"/>
              </a:cxn>
              <a:cxn ang="0">
                <a:pos x="48" y="54"/>
              </a:cxn>
              <a:cxn ang="0">
                <a:pos x="55" y="46"/>
              </a:cxn>
              <a:cxn ang="0">
                <a:pos x="44" y="33"/>
              </a:cxn>
              <a:cxn ang="0">
                <a:pos x="46" y="25"/>
              </a:cxn>
              <a:cxn ang="0">
                <a:pos x="62" y="46"/>
              </a:cxn>
              <a:cxn ang="0">
                <a:pos x="42" y="13"/>
              </a:cxn>
              <a:cxn ang="0">
                <a:pos x="40" y="13"/>
              </a:cxn>
              <a:cxn ang="0">
                <a:pos x="41" y="0"/>
              </a:cxn>
              <a:cxn ang="0">
                <a:pos x="42" y="13"/>
              </a:cxn>
              <a:cxn ang="0">
                <a:pos x="47" y="17"/>
              </a:cxn>
              <a:cxn ang="0">
                <a:pos x="46" y="15"/>
              </a:cxn>
              <a:cxn ang="0">
                <a:pos x="58" y="5"/>
              </a:cxn>
              <a:cxn ang="0">
                <a:pos x="48" y="16"/>
              </a:cxn>
              <a:cxn ang="0">
                <a:pos x="50" y="23"/>
              </a:cxn>
              <a:cxn ang="0">
                <a:pos x="50" y="20"/>
              </a:cxn>
              <a:cxn ang="0">
                <a:pos x="63" y="22"/>
              </a:cxn>
            </a:cxnLst>
            <a:rect l="0" t="0" r="r" b="b"/>
            <a:pathLst>
              <a:path w="63" h="63">
                <a:moveTo>
                  <a:pt x="13" y="42"/>
                </a:moveTo>
                <a:cubicBezTo>
                  <a:pt x="1" y="42"/>
                  <a:pt x="1" y="42"/>
                  <a:pt x="1" y="42"/>
                </a:cubicBezTo>
                <a:cubicBezTo>
                  <a:pt x="0" y="42"/>
                  <a:pt x="0" y="42"/>
                  <a:pt x="0" y="41"/>
                </a:cubicBezTo>
                <a:cubicBezTo>
                  <a:pt x="0" y="40"/>
                  <a:pt x="0" y="40"/>
                  <a:pt x="1" y="40"/>
                </a:cubicBezTo>
                <a:cubicBezTo>
                  <a:pt x="13" y="40"/>
                  <a:pt x="13" y="40"/>
                  <a:pt x="13" y="40"/>
                </a:cubicBezTo>
                <a:cubicBezTo>
                  <a:pt x="14" y="40"/>
                  <a:pt x="14" y="40"/>
                  <a:pt x="14" y="41"/>
                </a:cubicBezTo>
                <a:cubicBezTo>
                  <a:pt x="14" y="42"/>
                  <a:pt x="14" y="42"/>
                  <a:pt x="13" y="42"/>
                </a:cubicBezTo>
                <a:close/>
                <a:moveTo>
                  <a:pt x="30" y="19"/>
                </a:moveTo>
                <a:cubicBezTo>
                  <a:pt x="19" y="9"/>
                  <a:pt x="19" y="9"/>
                  <a:pt x="19" y="9"/>
                </a:cubicBezTo>
                <a:cubicBezTo>
                  <a:pt x="19" y="8"/>
                  <a:pt x="18" y="8"/>
                  <a:pt x="17" y="8"/>
                </a:cubicBezTo>
                <a:cubicBezTo>
                  <a:pt x="16" y="8"/>
                  <a:pt x="15" y="8"/>
                  <a:pt x="14" y="9"/>
                </a:cubicBezTo>
                <a:cubicBezTo>
                  <a:pt x="9" y="14"/>
                  <a:pt x="9" y="14"/>
                  <a:pt x="9" y="14"/>
                </a:cubicBezTo>
                <a:cubicBezTo>
                  <a:pt x="8" y="15"/>
                  <a:pt x="8" y="16"/>
                  <a:pt x="8" y="17"/>
                </a:cubicBezTo>
                <a:cubicBezTo>
                  <a:pt x="8" y="18"/>
                  <a:pt x="8" y="19"/>
                  <a:pt x="9" y="19"/>
                </a:cubicBezTo>
                <a:cubicBezTo>
                  <a:pt x="19" y="30"/>
                  <a:pt x="19" y="30"/>
                  <a:pt x="19" y="30"/>
                </a:cubicBezTo>
                <a:cubicBezTo>
                  <a:pt x="18" y="39"/>
                  <a:pt x="18" y="39"/>
                  <a:pt x="18" y="39"/>
                </a:cubicBezTo>
                <a:cubicBezTo>
                  <a:pt x="18" y="38"/>
                  <a:pt x="17" y="38"/>
                  <a:pt x="16" y="37"/>
                </a:cubicBezTo>
                <a:cubicBezTo>
                  <a:pt x="4" y="24"/>
                  <a:pt x="4" y="24"/>
                  <a:pt x="4" y="24"/>
                </a:cubicBezTo>
                <a:cubicBezTo>
                  <a:pt x="2" y="22"/>
                  <a:pt x="0" y="20"/>
                  <a:pt x="0" y="17"/>
                </a:cubicBezTo>
                <a:cubicBezTo>
                  <a:pt x="0" y="14"/>
                  <a:pt x="2" y="11"/>
                  <a:pt x="4" y="9"/>
                </a:cubicBezTo>
                <a:cubicBezTo>
                  <a:pt x="9" y="3"/>
                  <a:pt x="9" y="3"/>
                  <a:pt x="9" y="3"/>
                </a:cubicBezTo>
                <a:cubicBezTo>
                  <a:pt x="11" y="1"/>
                  <a:pt x="14" y="0"/>
                  <a:pt x="17" y="0"/>
                </a:cubicBezTo>
                <a:cubicBezTo>
                  <a:pt x="20" y="0"/>
                  <a:pt x="23" y="1"/>
                  <a:pt x="25" y="4"/>
                </a:cubicBezTo>
                <a:cubicBezTo>
                  <a:pt x="37" y="16"/>
                  <a:pt x="37" y="16"/>
                  <a:pt x="37" y="16"/>
                </a:cubicBezTo>
                <a:cubicBezTo>
                  <a:pt x="38" y="17"/>
                  <a:pt x="38" y="18"/>
                  <a:pt x="39" y="18"/>
                </a:cubicBezTo>
                <a:lnTo>
                  <a:pt x="30" y="19"/>
                </a:lnTo>
                <a:close/>
                <a:moveTo>
                  <a:pt x="7" y="58"/>
                </a:moveTo>
                <a:cubicBezTo>
                  <a:pt x="6" y="58"/>
                  <a:pt x="6" y="58"/>
                  <a:pt x="6" y="58"/>
                </a:cubicBezTo>
                <a:cubicBezTo>
                  <a:pt x="6" y="58"/>
                  <a:pt x="5" y="58"/>
                  <a:pt x="5" y="58"/>
                </a:cubicBezTo>
                <a:cubicBezTo>
                  <a:pt x="5" y="57"/>
                  <a:pt x="5" y="56"/>
                  <a:pt x="5" y="56"/>
                </a:cubicBezTo>
                <a:cubicBezTo>
                  <a:pt x="15" y="46"/>
                  <a:pt x="15" y="46"/>
                  <a:pt x="15" y="46"/>
                </a:cubicBezTo>
                <a:cubicBezTo>
                  <a:pt x="15" y="46"/>
                  <a:pt x="16" y="46"/>
                  <a:pt x="16" y="46"/>
                </a:cubicBezTo>
                <a:cubicBezTo>
                  <a:pt x="17" y="47"/>
                  <a:pt x="17" y="47"/>
                  <a:pt x="16" y="48"/>
                </a:cubicBezTo>
                <a:lnTo>
                  <a:pt x="7" y="58"/>
                </a:lnTo>
                <a:close/>
                <a:moveTo>
                  <a:pt x="23" y="62"/>
                </a:moveTo>
                <a:cubicBezTo>
                  <a:pt x="23" y="62"/>
                  <a:pt x="22" y="63"/>
                  <a:pt x="22" y="63"/>
                </a:cubicBezTo>
                <a:cubicBezTo>
                  <a:pt x="21" y="63"/>
                  <a:pt x="20" y="62"/>
                  <a:pt x="20" y="62"/>
                </a:cubicBezTo>
                <a:cubicBezTo>
                  <a:pt x="20" y="49"/>
                  <a:pt x="20" y="49"/>
                  <a:pt x="20" y="49"/>
                </a:cubicBezTo>
                <a:cubicBezTo>
                  <a:pt x="20" y="49"/>
                  <a:pt x="21" y="48"/>
                  <a:pt x="22" y="48"/>
                </a:cubicBezTo>
                <a:cubicBezTo>
                  <a:pt x="22" y="48"/>
                  <a:pt x="23" y="49"/>
                  <a:pt x="23" y="49"/>
                </a:cubicBezTo>
                <a:lnTo>
                  <a:pt x="23" y="62"/>
                </a:lnTo>
                <a:close/>
                <a:moveTo>
                  <a:pt x="59" y="54"/>
                </a:moveTo>
                <a:cubicBezTo>
                  <a:pt x="54" y="59"/>
                  <a:pt x="54" y="59"/>
                  <a:pt x="54" y="59"/>
                </a:cubicBezTo>
                <a:cubicBezTo>
                  <a:pt x="51" y="61"/>
                  <a:pt x="49" y="62"/>
                  <a:pt x="46" y="62"/>
                </a:cubicBezTo>
                <a:cubicBezTo>
                  <a:pt x="43" y="62"/>
                  <a:pt x="40" y="61"/>
                  <a:pt x="38" y="59"/>
                </a:cubicBezTo>
                <a:cubicBezTo>
                  <a:pt x="25" y="46"/>
                  <a:pt x="25" y="46"/>
                  <a:pt x="25" y="46"/>
                </a:cubicBezTo>
                <a:cubicBezTo>
                  <a:pt x="25" y="46"/>
                  <a:pt x="24" y="45"/>
                  <a:pt x="24" y="44"/>
                </a:cubicBezTo>
                <a:cubicBezTo>
                  <a:pt x="33" y="43"/>
                  <a:pt x="33" y="43"/>
                  <a:pt x="33" y="43"/>
                </a:cubicBezTo>
                <a:cubicBezTo>
                  <a:pt x="43" y="54"/>
                  <a:pt x="43" y="54"/>
                  <a:pt x="43" y="54"/>
                </a:cubicBezTo>
                <a:cubicBezTo>
                  <a:pt x="45" y="55"/>
                  <a:pt x="47" y="55"/>
                  <a:pt x="48" y="54"/>
                </a:cubicBezTo>
                <a:cubicBezTo>
                  <a:pt x="54" y="48"/>
                  <a:pt x="54" y="48"/>
                  <a:pt x="54" y="48"/>
                </a:cubicBezTo>
                <a:cubicBezTo>
                  <a:pt x="55" y="48"/>
                  <a:pt x="55" y="47"/>
                  <a:pt x="55" y="46"/>
                </a:cubicBezTo>
                <a:cubicBezTo>
                  <a:pt x="55" y="45"/>
                  <a:pt x="55" y="44"/>
                  <a:pt x="54" y="43"/>
                </a:cubicBezTo>
                <a:cubicBezTo>
                  <a:pt x="44" y="33"/>
                  <a:pt x="44" y="33"/>
                  <a:pt x="44" y="33"/>
                </a:cubicBezTo>
                <a:cubicBezTo>
                  <a:pt x="44" y="24"/>
                  <a:pt x="44" y="24"/>
                  <a:pt x="44" y="24"/>
                </a:cubicBezTo>
                <a:cubicBezTo>
                  <a:pt x="45" y="24"/>
                  <a:pt x="46" y="25"/>
                  <a:pt x="46" y="25"/>
                </a:cubicBezTo>
                <a:cubicBezTo>
                  <a:pt x="59" y="38"/>
                  <a:pt x="59" y="38"/>
                  <a:pt x="59" y="38"/>
                </a:cubicBezTo>
                <a:cubicBezTo>
                  <a:pt x="61" y="40"/>
                  <a:pt x="62" y="43"/>
                  <a:pt x="62" y="46"/>
                </a:cubicBezTo>
                <a:cubicBezTo>
                  <a:pt x="62" y="49"/>
                  <a:pt x="61" y="52"/>
                  <a:pt x="59" y="54"/>
                </a:cubicBezTo>
                <a:close/>
                <a:moveTo>
                  <a:pt x="42" y="13"/>
                </a:moveTo>
                <a:cubicBezTo>
                  <a:pt x="42" y="14"/>
                  <a:pt x="42" y="14"/>
                  <a:pt x="41" y="14"/>
                </a:cubicBezTo>
                <a:cubicBezTo>
                  <a:pt x="40" y="14"/>
                  <a:pt x="40" y="14"/>
                  <a:pt x="40" y="13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0"/>
                  <a:pt x="40" y="0"/>
                  <a:pt x="41" y="0"/>
                </a:cubicBezTo>
                <a:cubicBezTo>
                  <a:pt x="42" y="0"/>
                  <a:pt x="42" y="0"/>
                  <a:pt x="42" y="1"/>
                </a:cubicBezTo>
                <a:lnTo>
                  <a:pt x="42" y="13"/>
                </a:lnTo>
                <a:close/>
                <a:moveTo>
                  <a:pt x="48" y="16"/>
                </a:moveTo>
                <a:cubicBezTo>
                  <a:pt x="48" y="17"/>
                  <a:pt x="47" y="17"/>
                  <a:pt x="47" y="17"/>
                </a:cubicBezTo>
                <a:cubicBezTo>
                  <a:pt x="47" y="17"/>
                  <a:pt x="47" y="17"/>
                  <a:pt x="46" y="16"/>
                </a:cubicBezTo>
                <a:cubicBezTo>
                  <a:pt x="46" y="16"/>
                  <a:pt x="46" y="15"/>
                  <a:pt x="46" y="15"/>
                </a:cubicBezTo>
                <a:cubicBezTo>
                  <a:pt x="56" y="5"/>
                  <a:pt x="56" y="5"/>
                  <a:pt x="56" y="5"/>
                </a:cubicBezTo>
                <a:cubicBezTo>
                  <a:pt x="56" y="4"/>
                  <a:pt x="57" y="4"/>
                  <a:pt x="58" y="5"/>
                </a:cubicBezTo>
                <a:cubicBezTo>
                  <a:pt x="58" y="5"/>
                  <a:pt x="58" y="6"/>
                  <a:pt x="58" y="7"/>
                </a:cubicBezTo>
                <a:lnTo>
                  <a:pt x="48" y="16"/>
                </a:lnTo>
                <a:close/>
                <a:moveTo>
                  <a:pt x="62" y="23"/>
                </a:moveTo>
                <a:cubicBezTo>
                  <a:pt x="50" y="23"/>
                  <a:pt x="50" y="23"/>
                  <a:pt x="50" y="23"/>
                </a:cubicBezTo>
                <a:cubicBezTo>
                  <a:pt x="49" y="23"/>
                  <a:pt x="48" y="22"/>
                  <a:pt x="48" y="22"/>
                </a:cubicBezTo>
                <a:cubicBezTo>
                  <a:pt x="48" y="21"/>
                  <a:pt x="49" y="20"/>
                  <a:pt x="50" y="20"/>
                </a:cubicBezTo>
                <a:cubicBezTo>
                  <a:pt x="62" y="20"/>
                  <a:pt x="62" y="20"/>
                  <a:pt x="62" y="20"/>
                </a:cubicBezTo>
                <a:cubicBezTo>
                  <a:pt x="62" y="20"/>
                  <a:pt x="63" y="21"/>
                  <a:pt x="63" y="22"/>
                </a:cubicBezTo>
                <a:cubicBezTo>
                  <a:pt x="63" y="22"/>
                  <a:pt x="62" y="23"/>
                  <a:pt x="62" y="23"/>
                </a:cubicBezTo>
                <a:close/>
              </a:path>
            </a:pathLst>
          </a:custGeom>
          <a:solidFill>
            <a:srgbClr val="32ACF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8" name="Sev01"/>
          <p:cNvSpPr>
            <a:spLocks noChangeAspect="1"/>
          </p:cNvSpPr>
          <p:nvPr/>
        </p:nvSpPr>
        <p:spPr>
          <a:xfrm>
            <a:off x="5315379" y="1296216"/>
            <a:ext cx="930812" cy="930810"/>
          </a:xfrm>
          <a:prstGeom prst="ellipse">
            <a:avLst/>
          </a:prstGeom>
          <a:solidFill>
            <a:sysClr val="window" lastClr="FFFFFF"/>
          </a:solidFill>
          <a:ln w="57150" cap="flat" cmpd="sng" algn="ctr">
            <a:solidFill>
              <a:srgbClr val="0476B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79" name="Sev01"/>
          <p:cNvSpPr>
            <a:spLocks noChangeAspect="1"/>
          </p:cNvSpPr>
          <p:nvPr/>
        </p:nvSpPr>
        <p:spPr>
          <a:xfrm>
            <a:off x="4796916" y="2278600"/>
            <a:ext cx="930812" cy="930810"/>
          </a:xfrm>
          <a:prstGeom prst="ellipse">
            <a:avLst/>
          </a:prstGeom>
          <a:solidFill>
            <a:sysClr val="window" lastClr="FFFFFF"/>
          </a:solidFill>
          <a:ln w="57150" cap="flat" cmpd="sng" algn="ctr">
            <a:solidFill>
              <a:srgbClr val="A1A1A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80" name="Freeform 110"/>
          <p:cNvSpPr>
            <a:spLocks noEditPoints="1"/>
          </p:cNvSpPr>
          <p:nvPr/>
        </p:nvSpPr>
        <p:spPr bwMode="auto">
          <a:xfrm>
            <a:off x="5621381" y="1613694"/>
            <a:ext cx="318809" cy="295854"/>
          </a:xfrm>
          <a:custGeom>
            <a:avLst/>
            <a:gdLst/>
            <a:ahLst/>
            <a:cxnLst>
              <a:cxn ang="0">
                <a:pos x="8" y="10"/>
              </a:cxn>
              <a:cxn ang="0">
                <a:pos x="0" y="10"/>
              </a:cxn>
              <a:cxn ang="0">
                <a:pos x="0" y="5"/>
              </a:cxn>
              <a:cxn ang="0">
                <a:pos x="8" y="5"/>
              </a:cxn>
              <a:cxn ang="0">
                <a:pos x="8" y="10"/>
              </a:cxn>
              <a:cxn ang="0">
                <a:pos x="33" y="30"/>
              </a:cxn>
              <a:cxn ang="0">
                <a:pos x="0" y="30"/>
              </a:cxn>
              <a:cxn ang="0">
                <a:pos x="0" y="25"/>
              </a:cxn>
              <a:cxn ang="0">
                <a:pos x="33" y="25"/>
              </a:cxn>
              <a:cxn ang="0">
                <a:pos x="33" y="30"/>
              </a:cxn>
              <a:cxn ang="0">
                <a:pos x="13" y="49"/>
              </a:cxn>
              <a:cxn ang="0">
                <a:pos x="0" y="49"/>
              </a:cxn>
              <a:cxn ang="0">
                <a:pos x="0" y="44"/>
              </a:cxn>
              <a:cxn ang="0">
                <a:pos x="13" y="44"/>
              </a:cxn>
              <a:cxn ang="0">
                <a:pos x="13" y="49"/>
              </a:cxn>
              <a:cxn ang="0">
                <a:pos x="24" y="3"/>
              </a:cxn>
              <a:cxn ang="0">
                <a:pos x="24" y="13"/>
              </a:cxn>
              <a:cxn ang="0">
                <a:pos x="22" y="15"/>
              </a:cxn>
              <a:cxn ang="0">
                <a:pos x="12" y="15"/>
              </a:cxn>
              <a:cxn ang="0">
                <a:pos x="9" y="13"/>
              </a:cxn>
              <a:cxn ang="0">
                <a:pos x="9" y="3"/>
              </a:cxn>
              <a:cxn ang="0">
                <a:pos x="12" y="0"/>
              </a:cxn>
              <a:cxn ang="0">
                <a:pos x="22" y="0"/>
              </a:cxn>
              <a:cxn ang="0">
                <a:pos x="24" y="3"/>
              </a:cxn>
              <a:cxn ang="0">
                <a:pos x="29" y="42"/>
              </a:cxn>
              <a:cxn ang="0">
                <a:pos x="29" y="51"/>
              </a:cxn>
              <a:cxn ang="0">
                <a:pos x="26" y="54"/>
              </a:cxn>
              <a:cxn ang="0">
                <a:pos x="17" y="54"/>
              </a:cxn>
              <a:cxn ang="0">
                <a:pos x="14" y="51"/>
              </a:cxn>
              <a:cxn ang="0">
                <a:pos x="14" y="42"/>
              </a:cxn>
              <a:cxn ang="0">
                <a:pos x="17" y="39"/>
              </a:cxn>
              <a:cxn ang="0">
                <a:pos x="26" y="39"/>
              </a:cxn>
              <a:cxn ang="0">
                <a:pos x="29" y="42"/>
              </a:cxn>
              <a:cxn ang="0">
                <a:pos x="58" y="10"/>
              </a:cxn>
              <a:cxn ang="0">
                <a:pos x="25" y="10"/>
              </a:cxn>
              <a:cxn ang="0">
                <a:pos x="25" y="5"/>
              </a:cxn>
              <a:cxn ang="0">
                <a:pos x="58" y="5"/>
              </a:cxn>
              <a:cxn ang="0">
                <a:pos x="58" y="10"/>
              </a:cxn>
              <a:cxn ang="0">
                <a:pos x="58" y="49"/>
              </a:cxn>
              <a:cxn ang="0">
                <a:pos x="30" y="49"/>
              </a:cxn>
              <a:cxn ang="0">
                <a:pos x="30" y="44"/>
              </a:cxn>
              <a:cxn ang="0">
                <a:pos x="58" y="44"/>
              </a:cxn>
              <a:cxn ang="0">
                <a:pos x="58" y="49"/>
              </a:cxn>
              <a:cxn ang="0">
                <a:pos x="48" y="22"/>
              </a:cxn>
              <a:cxn ang="0">
                <a:pos x="48" y="32"/>
              </a:cxn>
              <a:cxn ang="0">
                <a:pos x="46" y="34"/>
              </a:cxn>
              <a:cxn ang="0">
                <a:pos x="36" y="34"/>
              </a:cxn>
              <a:cxn ang="0">
                <a:pos x="34" y="32"/>
              </a:cxn>
              <a:cxn ang="0">
                <a:pos x="34" y="22"/>
              </a:cxn>
              <a:cxn ang="0">
                <a:pos x="36" y="20"/>
              </a:cxn>
              <a:cxn ang="0">
                <a:pos x="46" y="20"/>
              </a:cxn>
              <a:cxn ang="0">
                <a:pos x="48" y="22"/>
              </a:cxn>
              <a:cxn ang="0">
                <a:pos x="58" y="30"/>
              </a:cxn>
              <a:cxn ang="0">
                <a:pos x="50" y="30"/>
              </a:cxn>
              <a:cxn ang="0">
                <a:pos x="50" y="25"/>
              </a:cxn>
              <a:cxn ang="0">
                <a:pos x="58" y="25"/>
              </a:cxn>
              <a:cxn ang="0">
                <a:pos x="58" y="30"/>
              </a:cxn>
            </a:cxnLst>
            <a:rect l="0" t="0" r="r" b="b"/>
            <a:pathLst>
              <a:path w="58" h="54">
                <a:moveTo>
                  <a:pt x="8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0" y="5"/>
                  <a:pt x="0" y="5"/>
                </a:cubicBezTo>
                <a:cubicBezTo>
                  <a:pt x="8" y="5"/>
                  <a:pt x="8" y="5"/>
                  <a:pt x="8" y="5"/>
                </a:cubicBezTo>
                <a:lnTo>
                  <a:pt x="8" y="10"/>
                </a:lnTo>
                <a:close/>
                <a:moveTo>
                  <a:pt x="33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25"/>
                  <a:pt x="0" y="25"/>
                  <a:pt x="0" y="25"/>
                </a:cubicBezTo>
                <a:cubicBezTo>
                  <a:pt x="33" y="25"/>
                  <a:pt x="33" y="25"/>
                  <a:pt x="33" y="25"/>
                </a:cubicBezTo>
                <a:lnTo>
                  <a:pt x="33" y="30"/>
                </a:lnTo>
                <a:close/>
                <a:moveTo>
                  <a:pt x="13" y="49"/>
                </a:moveTo>
                <a:cubicBezTo>
                  <a:pt x="0" y="49"/>
                  <a:pt x="0" y="49"/>
                  <a:pt x="0" y="49"/>
                </a:cubicBezTo>
                <a:cubicBezTo>
                  <a:pt x="0" y="44"/>
                  <a:pt x="0" y="44"/>
                  <a:pt x="0" y="44"/>
                </a:cubicBezTo>
                <a:cubicBezTo>
                  <a:pt x="13" y="44"/>
                  <a:pt x="13" y="44"/>
                  <a:pt x="13" y="44"/>
                </a:cubicBezTo>
                <a:lnTo>
                  <a:pt x="13" y="49"/>
                </a:lnTo>
                <a:close/>
                <a:moveTo>
                  <a:pt x="24" y="3"/>
                </a:moveTo>
                <a:cubicBezTo>
                  <a:pt x="24" y="13"/>
                  <a:pt x="24" y="13"/>
                  <a:pt x="24" y="13"/>
                </a:cubicBezTo>
                <a:cubicBezTo>
                  <a:pt x="24" y="14"/>
                  <a:pt x="23" y="15"/>
                  <a:pt x="22" y="15"/>
                </a:cubicBezTo>
                <a:cubicBezTo>
                  <a:pt x="12" y="15"/>
                  <a:pt x="12" y="15"/>
                  <a:pt x="12" y="15"/>
                </a:cubicBezTo>
                <a:cubicBezTo>
                  <a:pt x="11" y="15"/>
                  <a:pt x="9" y="14"/>
                  <a:pt x="9" y="13"/>
                </a:cubicBezTo>
                <a:cubicBezTo>
                  <a:pt x="9" y="3"/>
                  <a:pt x="9" y="3"/>
                  <a:pt x="9" y="3"/>
                </a:cubicBezTo>
                <a:cubicBezTo>
                  <a:pt x="9" y="2"/>
                  <a:pt x="11" y="0"/>
                  <a:pt x="1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3" y="0"/>
                  <a:pt x="24" y="2"/>
                  <a:pt x="24" y="3"/>
                </a:cubicBezTo>
                <a:close/>
                <a:moveTo>
                  <a:pt x="29" y="42"/>
                </a:moveTo>
                <a:cubicBezTo>
                  <a:pt x="29" y="51"/>
                  <a:pt x="29" y="51"/>
                  <a:pt x="29" y="51"/>
                </a:cubicBezTo>
                <a:cubicBezTo>
                  <a:pt x="29" y="53"/>
                  <a:pt x="28" y="54"/>
                  <a:pt x="26" y="54"/>
                </a:cubicBezTo>
                <a:cubicBezTo>
                  <a:pt x="17" y="54"/>
                  <a:pt x="17" y="54"/>
                  <a:pt x="17" y="54"/>
                </a:cubicBezTo>
                <a:cubicBezTo>
                  <a:pt x="15" y="54"/>
                  <a:pt x="14" y="53"/>
                  <a:pt x="14" y="51"/>
                </a:cubicBezTo>
                <a:cubicBezTo>
                  <a:pt x="14" y="42"/>
                  <a:pt x="14" y="42"/>
                  <a:pt x="14" y="42"/>
                </a:cubicBezTo>
                <a:cubicBezTo>
                  <a:pt x="14" y="40"/>
                  <a:pt x="15" y="39"/>
                  <a:pt x="17" y="39"/>
                </a:cubicBezTo>
                <a:cubicBezTo>
                  <a:pt x="26" y="39"/>
                  <a:pt x="26" y="39"/>
                  <a:pt x="26" y="39"/>
                </a:cubicBezTo>
                <a:cubicBezTo>
                  <a:pt x="28" y="39"/>
                  <a:pt x="29" y="40"/>
                  <a:pt x="29" y="42"/>
                </a:cubicBezTo>
                <a:close/>
                <a:moveTo>
                  <a:pt x="58" y="10"/>
                </a:moveTo>
                <a:cubicBezTo>
                  <a:pt x="25" y="10"/>
                  <a:pt x="25" y="10"/>
                  <a:pt x="25" y="10"/>
                </a:cubicBezTo>
                <a:cubicBezTo>
                  <a:pt x="25" y="5"/>
                  <a:pt x="25" y="5"/>
                  <a:pt x="25" y="5"/>
                </a:cubicBezTo>
                <a:cubicBezTo>
                  <a:pt x="58" y="5"/>
                  <a:pt x="58" y="5"/>
                  <a:pt x="58" y="5"/>
                </a:cubicBezTo>
                <a:lnTo>
                  <a:pt x="58" y="10"/>
                </a:lnTo>
                <a:close/>
                <a:moveTo>
                  <a:pt x="58" y="49"/>
                </a:moveTo>
                <a:cubicBezTo>
                  <a:pt x="30" y="49"/>
                  <a:pt x="30" y="49"/>
                  <a:pt x="30" y="49"/>
                </a:cubicBezTo>
                <a:cubicBezTo>
                  <a:pt x="30" y="44"/>
                  <a:pt x="30" y="44"/>
                  <a:pt x="30" y="44"/>
                </a:cubicBezTo>
                <a:cubicBezTo>
                  <a:pt x="58" y="44"/>
                  <a:pt x="58" y="44"/>
                  <a:pt x="58" y="44"/>
                </a:cubicBezTo>
                <a:lnTo>
                  <a:pt x="58" y="49"/>
                </a:lnTo>
                <a:close/>
                <a:moveTo>
                  <a:pt x="48" y="22"/>
                </a:moveTo>
                <a:cubicBezTo>
                  <a:pt x="48" y="32"/>
                  <a:pt x="48" y="32"/>
                  <a:pt x="48" y="32"/>
                </a:cubicBezTo>
                <a:cubicBezTo>
                  <a:pt x="48" y="33"/>
                  <a:pt x="47" y="34"/>
                  <a:pt x="46" y="34"/>
                </a:cubicBezTo>
                <a:cubicBezTo>
                  <a:pt x="36" y="34"/>
                  <a:pt x="36" y="34"/>
                  <a:pt x="36" y="34"/>
                </a:cubicBezTo>
                <a:cubicBezTo>
                  <a:pt x="35" y="34"/>
                  <a:pt x="34" y="33"/>
                  <a:pt x="34" y="3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1"/>
                  <a:pt x="35" y="20"/>
                  <a:pt x="36" y="20"/>
                </a:cubicBezTo>
                <a:cubicBezTo>
                  <a:pt x="46" y="20"/>
                  <a:pt x="46" y="20"/>
                  <a:pt x="46" y="20"/>
                </a:cubicBezTo>
                <a:cubicBezTo>
                  <a:pt x="47" y="20"/>
                  <a:pt x="48" y="21"/>
                  <a:pt x="48" y="22"/>
                </a:cubicBezTo>
                <a:close/>
                <a:moveTo>
                  <a:pt x="58" y="30"/>
                </a:moveTo>
                <a:cubicBezTo>
                  <a:pt x="50" y="30"/>
                  <a:pt x="50" y="30"/>
                  <a:pt x="50" y="30"/>
                </a:cubicBezTo>
                <a:cubicBezTo>
                  <a:pt x="50" y="25"/>
                  <a:pt x="50" y="25"/>
                  <a:pt x="50" y="25"/>
                </a:cubicBezTo>
                <a:cubicBezTo>
                  <a:pt x="58" y="25"/>
                  <a:pt x="58" y="25"/>
                  <a:pt x="58" y="25"/>
                </a:cubicBezTo>
                <a:lnTo>
                  <a:pt x="58" y="30"/>
                </a:lnTo>
                <a:close/>
              </a:path>
            </a:pathLst>
          </a:custGeom>
          <a:solidFill>
            <a:srgbClr val="0476B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1" name="Freeform 96"/>
          <p:cNvSpPr>
            <a:spLocks noEditPoints="1"/>
          </p:cNvSpPr>
          <p:nvPr/>
        </p:nvSpPr>
        <p:spPr bwMode="auto">
          <a:xfrm>
            <a:off x="5116067" y="2588609"/>
            <a:ext cx="292511" cy="310793"/>
          </a:xfrm>
          <a:custGeom>
            <a:avLst/>
            <a:gdLst/>
            <a:ahLst/>
            <a:cxnLst>
              <a:cxn ang="0">
                <a:pos x="30" y="63"/>
              </a:cxn>
              <a:cxn ang="0">
                <a:pos x="0" y="34"/>
              </a:cxn>
              <a:cxn ang="0">
                <a:pos x="12" y="10"/>
              </a:cxn>
              <a:cxn ang="0">
                <a:pos x="19" y="11"/>
              </a:cxn>
              <a:cxn ang="0">
                <a:pos x="18" y="18"/>
              </a:cxn>
              <a:cxn ang="0">
                <a:pos x="10" y="34"/>
              </a:cxn>
              <a:cxn ang="0">
                <a:pos x="30" y="53"/>
              </a:cxn>
              <a:cxn ang="0">
                <a:pos x="49" y="34"/>
              </a:cxn>
              <a:cxn ang="0">
                <a:pos x="41" y="18"/>
              </a:cxn>
              <a:cxn ang="0">
                <a:pos x="40" y="11"/>
              </a:cxn>
              <a:cxn ang="0">
                <a:pos x="47" y="10"/>
              </a:cxn>
              <a:cxn ang="0">
                <a:pos x="59" y="34"/>
              </a:cxn>
              <a:cxn ang="0">
                <a:pos x="30" y="63"/>
              </a:cxn>
              <a:cxn ang="0">
                <a:pos x="34" y="29"/>
              </a:cxn>
              <a:cxn ang="0">
                <a:pos x="30" y="34"/>
              </a:cxn>
              <a:cxn ang="0">
                <a:pos x="25" y="29"/>
              </a:cxn>
              <a:cxn ang="0">
                <a:pos x="25" y="5"/>
              </a:cxn>
              <a:cxn ang="0">
                <a:pos x="30" y="0"/>
              </a:cxn>
              <a:cxn ang="0">
                <a:pos x="34" y="5"/>
              </a:cxn>
              <a:cxn ang="0">
                <a:pos x="34" y="29"/>
              </a:cxn>
            </a:cxnLst>
            <a:rect l="0" t="0" r="r" b="b"/>
            <a:pathLst>
              <a:path w="59" h="63">
                <a:moveTo>
                  <a:pt x="30" y="63"/>
                </a:moveTo>
                <a:cubicBezTo>
                  <a:pt x="14" y="63"/>
                  <a:pt x="0" y="50"/>
                  <a:pt x="0" y="34"/>
                </a:cubicBezTo>
                <a:cubicBezTo>
                  <a:pt x="0" y="24"/>
                  <a:pt x="5" y="16"/>
                  <a:pt x="12" y="10"/>
                </a:cubicBezTo>
                <a:cubicBezTo>
                  <a:pt x="14" y="9"/>
                  <a:pt x="17" y="9"/>
                  <a:pt x="19" y="11"/>
                </a:cubicBezTo>
                <a:cubicBezTo>
                  <a:pt x="21" y="14"/>
                  <a:pt x="20" y="17"/>
                  <a:pt x="18" y="18"/>
                </a:cubicBezTo>
                <a:cubicBezTo>
                  <a:pt x="13" y="22"/>
                  <a:pt x="10" y="28"/>
                  <a:pt x="10" y="34"/>
                </a:cubicBezTo>
                <a:cubicBezTo>
                  <a:pt x="10" y="44"/>
                  <a:pt x="19" y="53"/>
                  <a:pt x="30" y="53"/>
                </a:cubicBezTo>
                <a:cubicBezTo>
                  <a:pt x="40" y="53"/>
                  <a:pt x="49" y="44"/>
                  <a:pt x="49" y="34"/>
                </a:cubicBezTo>
                <a:cubicBezTo>
                  <a:pt x="49" y="28"/>
                  <a:pt x="46" y="22"/>
                  <a:pt x="41" y="18"/>
                </a:cubicBezTo>
                <a:cubicBezTo>
                  <a:pt x="39" y="17"/>
                  <a:pt x="39" y="14"/>
                  <a:pt x="40" y="11"/>
                </a:cubicBezTo>
                <a:cubicBezTo>
                  <a:pt x="42" y="9"/>
                  <a:pt x="45" y="9"/>
                  <a:pt x="47" y="10"/>
                </a:cubicBezTo>
                <a:cubicBezTo>
                  <a:pt x="55" y="16"/>
                  <a:pt x="59" y="24"/>
                  <a:pt x="59" y="34"/>
                </a:cubicBezTo>
                <a:cubicBezTo>
                  <a:pt x="59" y="50"/>
                  <a:pt x="46" y="63"/>
                  <a:pt x="30" y="63"/>
                </a:cubicBezTo>
                <a:close/>
                <a:moveTo>
                  <a:pt x="34" y="29"/>
                </a:moveTo>
                <a:cubicBezTo>
                  <a:pt x="34" y="32"/>
                  <a:pt x="32" y="34"/>
                  <a:pt x="30" y="34"/>
                </a:cubicBezTo>
                <a:cubicBezTo>
                  <a:pt x="27" y="34"/>
                  <a:pt x="25" y="32"/>
                  <a:pt x="25" y="29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2"/>
                  <a:pt x="27" y="0"/>
                  <a:pt x="30" y="0"/>
                </a:cubicBezTo>
                <a:cubicBezTo>
                  <a:pt x="32" y="0"/>
                  <a:pt x="34" y="2"/>
                  <a:pt x="34" y="5"/>
                </a:cubicBezTo>
                <a:lnTo>
                  <a:pt x="34" y="29"/>
                </a:lnTo>
                <a:close/>
              </a:path>
            </a:pathLst>
          </a:custGeom>
          <a:solidFill>
            <a:srgbClr val="A1A1A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2" name="Group 75"/>
          <p:cNvGrpSpPr/>
          <p:nvPr/>
        </p:nvGrpSpPr>
        <p:grpSpPr>
          <a:xfrm>
            <a:off x="-5511" y="1311682"/>
            <a:ext cx="4087561" cy="2925556"/>
            <a:chOff x="1" y="1547225"/>
            <a:chExt cx="4087561" cy="2925556"/>
          </a:xfrm>
        </p:grpSpPr>
        <p:sp>
          <p:nvSpPr>
            <p:cNvPr id="83" name="Freeform 26"/>
            <p:cNvSpPr/>
            <p:nvPr/>
          </p:nvSpPr>
          <p:spPr>
            <a:xfrm rot="16200000" flipV="1">
              <a:off x="83622" y="2035394"/>
              <a:ext cx="2020824" cy="2188066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451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4510"/>
                  </a:lnTo>
                  <a:close/>
                </a:path>
              </a:pathLst>
            </a:custGeom>
            <a:solidFill>
              <a:srgbClr val="32ACF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  <p:sp>
          <p:nvSpPr>
            <p:cNvPr id="84" name="Freeform 27"/>
            <p:cNvSpPr/>
            <p:nvPr/>
          </p:nvSpPr>
          <p:spPr>
            <a:xfrm rot="16200000" flipV="1">
              <a:off x="725289" y="1110508"/>
              <a:ext cx="2925556" cy="3798990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6051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5524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  <a:gd name="connsiteX0" fmla="*/ 0 w 10000"/>
                <a:gd name="connsiteY0" fmla="*/ 6503 h 11993"/>
                <a:gd name="connsiteX1" fmla="*/ 10000 w 10000"/>
                <a:gd name="connsiteY1" fmla="*/ 0 h 11993"/>
                <a:gd name="connsiteX2" fmla="*/ 10000 w 10000"/>
                <a:gd name="connsiteY2" fmla="*/ 7517 h 11993"/>
                <a:gd name="connsiteX3" fmla="*/ 0 w 10000"/>
                <a:gd name="connsiteY3" fmla="*/ 11993 h 11993"/>
                <a:gd name="connsiteX4" fmla="*/ 0 w 10000"/>
                <a:gd name="connsiteY4" fmla="*/ 6503 h 11993"/>
                <a:gd name="connsiteX0" fmla="*/ 0 w 10000"/>
                <a:gd name="connsiteY0" fmla="*/ 4177 h 11993"/>
                <a:gd name="connsiteX1" fmla="*/ 10000 w 10000"/>
                <a:gd name="connsiteY1" fmla="*/ 0 h 11993"/>
                <a:gd name="connsiteX2" fmla="*/ 10000 w 10000"/>
                <a:gd name="connsiteY2" fmla="*/ 7517 h 11993"/>
                <a:gd name="connsiteX3" fmla="*/ 0 w 10000"/>
                <a:gd name="connsiteY3" fmla="*/ 11993 h 11993"/>
                <a:gd name="connsiteX4" fmla="*/ 0 w 10000"/>
                <a:gd name="connsiteY4" fmla="*/ 4177 h 11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1993">
                  <a:moveTo>
                    <a:pt x="0" y="4177"/>
                  </a:moveTo>
                  <a:lnTo>
                    <a:pt x="10000" y="0"/>
                  </a:lnTo>
                  <a:lnTo>
                    <a:pt x="10000" y="7517"/>
                  </a:lnTo>
                  <a:lnTo>
                    <a:pt x="0" y="11993"/>
                  </a:lnTo>
                  <a:lnTo>
                    <a:pt x="0" y="4177"/>
                  </a:lnTo>
                  <a:close/>
                </a:path>
              </a:pathLst>
            </a:custGeom>
            <a:solidFill>
              <a:srgbClr val="32ACF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</p:grpSp>
      <p:sp>
        <p:nvSpPr>
          <p:cNvPr id="85" name="Freeform 61"/>
          <p:cNvSpPr/>
          <p:nvPr/>
        </p:nvSpPr>
        <p:spPr>
          <a:xfrm rot="16200000" flipV="1">
            <a:off x="1169465" y="874965"/>
            <a:ext cx="2925556" cy="379899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6051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5524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6503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6503 h 11993"/>
              <a:gd name="connsiteX0" fmla="*/ 0 w 10000"/>
              <a:gd name="connsiteY0" fmla="*/ 4177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4177 h 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993">
                <a:moveTo>
                  <a:pt x="0" y="4177"/>
                </a:moveTo>
                <a:lnTo>
                  <a:pt x="10000" y="0"/>
                </a:lnTo>
                <a:lnTo>
                  <a:pt x="10000" y="7517"/>
                </a:lnTo>
                <a:lnTo>
                  <a:pt x="0" y="11993"/>
                </a:lnTo>
                <a:lnTo>
                  <a:pt x="0" y="4177"/>
                </a:lnTo>
                <a:close/>
              </a:path>
            </a:pathLst>
          </a:cu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86" name="Freeform 62"/>
          <p:cNvSpPr/>
          <p:nvPr/>
        </p:nvSpPr>
        <p:spPr>
          <a:xfrm rot="16200000" flipV="1">
            <a:off x="1776876" y="874965"/>
            <a:ext cx="2925556" cy="379899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6051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5524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6503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6503 h 11993"/>
              <a:gd name="connsiteX0" fmla="*/ 0 w 10000"/>
              <a:gd name="connsiteY0" fmla="*/ 4177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4177 h 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993">
                <a:moveTo>
                  <a:pt x="0" y="4177"/>
                </a:moveTo>
                <a:lnTo>
                  <a:pt x="10000" y="0"/>
                </a:lnTo>
                <a:lnTo>
                  <a:pt x="10000" y="7517"/>
                </a:lnTo>
                <a:lnTo>
                  <a:pt x="0" y="11993"/>
                </a:lnTo>
                <a:lnTo>
                  <a:pt x="0" y="4177"/>
                </a:lnTo>
                <a:close/>
              </a:path>
            </a:pathLst>
          </a:custGeom>
          <a:solidFill>
            <a:srgbClr val="A1A1A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87" name="Freeform 65"/>
          <p:cNvSpPr/>
          <p:nvPr/>
        </p:nvSpPr>
        <p:spPr>
          <a:xfrm rot="16200000" flipV="1">
            <a:off x="5805825" y="874965"/>
            <a:ext cx="2925556" cy="379899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6051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5524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6503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6503 h 11993"/>
              <a:gd name="connsiteX0" fmla="*/ 0 w 10000"/>
              <a:gd name="connsiteY0" fmla="*/ 4177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4177 h 11993"/>
              <a:gd name="connsiteX0" fmla="*/ 0 w 10000"/>
              <a:gd name="connsiteY0" fmla="*/ 0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0 h 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993">
                <a:moveTo>
                  <a:pt x="0" y="0"/>
                </a:moveTo>
                <a:lnTo>
                  <a:pt x="10000" y="0"/>
                </a:lnTo>
                <a:lnTo>
                  <a:pt x="10000" y="7517"/>
                </a:lnTo>
                <a:lnTo>
                  <a:pt x="0" y="11993"/>
                </a:lnTo>
                <a:lnTo>
                  <a:pt x="0" y="0"/>
                </a:lnTo>
                <a:close/>
              </a:path>
            </a:pathLst>
          </a:custGeom>
          <a:solidFill>
            <a:srgbClr val="0476B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435029" y="1539936"/>
            <a:ext cx="248258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Стартовый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</a:t>
            </a:r>
            <a:r>
              <a:rPr lang="ru-RU" sz="1000" kern="0" dirty="0">
                <a:solidFill>
                  <a:sysClr val="window" lastClr="FFFFFF"/>
                </a:solidFill>
              </a:rPr>
              <a:t>До 500 тысяч рублей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включительно</a:t>
            </a:r>
          </a:p>
          <a:p>
            <a:pPr lvl="0" defTabSz="914400"/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Без обеспечения 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lang="ru-RU" sz="1000" kern="0" dirty="0">
                <a:solidFill>
                  <a:sysClr val="window" lastClr="FFFFFF"/>
                </a:solidFill>
              </a:rPr>
              <a:t>Срок регистрации Заемщика на дату подачи заявки - от 0 месяцев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058501" y="2429441"/>
            <a:ext cx="248258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lang="ru-RU" sz="1200" b="1" kern="0" dirty="0" smtClean="0">
                <a:solidFill>
                  <a:sysClr val="window" lastClr="FFFFFF"/>
                </a:solidFill>
              </a:rPr>
              <a:t>На развитие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От 500 тыс. рублей до 1 млн рублей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kern="0" dirty="0" smtClean="0">
                <a:solidFill>
                  <a:sysClr val="window" lastClr="FFFFFF"/>
                </a:solidFill>
              </a:rPr>
              <a:t>Без обеспечения</a:t>
            </a:r>
            <a:endParaRPr lang="en-US" sz="1000" kern="0" dirty="0" smtClean="0">
              <a:solidFill>
                <a:sysClr val="window" lastClr="FFFFFF"/>
              </a:solidFill>
            </a:endParaRPr>
          </a:p>
          <a:p>
            <a:pPr defTabSz="914400">
              <a:defRPr/>
            </a:pPr>
            <a:r>
              <a:rPr lang="ru-RU" sz="1000" kern="0" dirty="0">
                <a:solidFill>
                  <a:sysClr val="window" lastClr="FFFFFF"/>
                </a:solidFill>
              </a:rPr>
              <a:t>Срок регистрации Заемщика на дату подачи заявки - от </a:t>
            </a:r>
            <a:r>
              <a:rPr lang="en-US" sz="1000" kern="0" dirty="0" smtClean="0">
                <a:solidFill>
                  <a:sysClr val="window" lastClr="FFFFFF"/>
                </a:solidFill>
              </a:rPr>
              <a:t>3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 </a:t>
            </a:r>
            <a:r>
              <a:rPr lang="ru-RU" sz="1000" kern="0" dirty="0">
                <a:solidFill>
                  <a:sysClr val="window" lastClr="FFFFFF"/>
                </a:solidFill>
              </a:rPr>
              <a:t>месяцев</a:t>
            </a:r>
            <a:endParaRPr lang="en-US" sz="1000" kern="0" dirty="0">
              <a:solidFill>
                <a:sysClr val="window" lastClr="FFFFFF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570924" y="3336792"/>
            <a:ext cx="248258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Инвестиционный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от </a:t>
            </a:r>
            <a:r>
              <a:rPr kumimoji="0" lang="ru-RU" sz="10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1 млн 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рублей до </a:t>
            </a:r>
            <a:r>
              <a:rPr kumimoji="0" lang="ru-RU" sz="10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5 млн 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рублей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kern="0" dirty="0" smtClean="0">
                <a:solidFill>
                  <a:sysClr val="window" lastClr="FFFFFF"/>
                </a:solidFill>
              </a:rPr>
              <a:t>Поручительство и твердый залог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defTabSz="914400">
              <a:defRPr/>
            </a:pPr>
            <a:r>
              <a:rPr lang="ru-RU" sz="1000" kern="0" dirty="0">
                <a:solidFill>
                  <a:sysClr val="window" lastClr="FFFFFF"/>
                </a:solidFill>
              </a:rPr>
              <a:t>Срок регистрации Заемщика на дату подачи заявки - от </a:t>
            </a:r>
            <a:r>
              <a:rPr lang="en-US" sz="1000" kern="0" dirty="0" smtClean="0">
                <a:solidFill>
                  <a:sysClr val="window" lastClr="FFFFFF"/>
                </a:solidFill>
              </a:rPr>
              <a:t>6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 </a:t>
            </a:r>
            <a:r>
              <a:rPr lang="ru-RU" sz="1000" kern="0" dirty="0">
                <a:solidFill>
                  <a:sysClr val="window" lastClr="FFFFFF"/>
                </a:solidFill>
              </a:rPr>
              <a:t>месяцев</a:t>
            </a:r>
            <a:endParaRPr lang="en-US" sz="1000" kern="0" dirty="0">
              <a:solidFill>
                <a:sysClr val="window" lastClr="FFFFFF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516166" y="1675388"/>
            <a:ext cx="281999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Срок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</a:t>
            </a:r>
            <a:r>
              <a:rPr lang="ru-RU" sz="1000" kern="0" dirty="0">
                <a:solidFill>
                  <a:sysClr val="window" lastClr="FFFFFF"/>
                </a:solidFill>
              </a:rPr>
              <a:t>До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36 месяцев</a:t>
            </a:r>
          </a:p>
          <a:p>
            <a:pPr lvl="0" defTabSz="914400"/>
            <a:r>
              <a:rPr lang="ru-RU" sz="1000" kern="0" dirty="0">
                <a:solidFill>
                  <a:sysClr val="window" lastClr="FFFFFF"/>
                </a:solidFill>
              </a:rPr>
              <a:t>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Упрощенный порядок выдачи кредита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с минимальным пакетом документов</a:t>
            </a:r>
          </a:p>
          <a:p>
            <a:pPr lvl="0" defTabSz="914400"/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Справка ФНС (сервис Мой налог)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Анкета и Заявка</a:t>
            </a:r>
          </a:p>
          <a:p>
            <a:pPr lvl="0" defTabSz="914400"/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lang="ru-RU" sz="1000" kern="0" noProof="0" dirty="0" smtClean="0">
                <a:solidFill>
                  <a:sysClr val="window" lastClr="FFFFFF"/>
                </a:solidFill>
              </a:rPr>
              <a:t>Возможность погашения ранее </a:t>
            </a:r>
          </a:p>
          <a:p>
            <a:pPr lvl="0" defTabSz="914400"/>
            <a:r>
              <a:rPr lang="ru-RU" sz="1000" kern="0" noProof="0" dirty="0" smtClean="0">
                <a:solidFill>
                  <a:sysClr val="window" lastClr="FFFFFF"/>
                </a:solidFill>
              </a:rPr>
              <a:t>выданного кредита</a:t>
            </a: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4676" y="2460218"/>
            <a:ext cx="1770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ru-RU" sz="1200" b="1" kern="0" dirty="0" smtClean="0">
                <a:solidFill>
                  <a:sysClr val="window" lastClr="FFFFFF"/>
                </a:solidFill>
              </a:rPr>
              <a:t>Ставка по кредиту </a:t>
            </a:r>
            <a:endParaRPr lang="en-US" sz="1200" kern="0" dirty="0">
              <a:solidFill>
                <a:sysClr val="window" lastClr="FFFFFF"/>
              </a:solidFill>
            </a:endParaRPr>
          </a:p>
          <a:p>
            <a:pPr lvl="0" defTabSz="914400"/>
            <a:r>
              <a:rPr lang="en-US" sz="1000" kern="0" dirty="0">
                <a:solidFill>
                  <a:sysClr val="window" lastClr="FFFFFF"/>
                </a:solidFill>
              </a:rPr>
              <a:t>     </a:t>
            </a:r>
            <a:r>
              <a:rPr lang="ru-RU" sz="1600" b="1" kern="0" dirty="0" smtClean="0">
                <a:solidFill>
                  <a:sysClr val="window" lastClr="FFFFFF"/>
                </a:solidFill>
              </a:rPr>
              <a:t>7,75% </a:t>
            </a:r>
            <a:endParaRPr lang="en-US" sz="1600" b="1" kern="0" dirty="0">
              <a:solidFill>
                <a:sysClr val="window" lastClr="FFFFFF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868144" y="3275236"/>
            <a:ext cx="3441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kern="0" dirty="0" smtClean="0">
                <a:solidFill>
                  <a:sysClr val="window" lastClr="FFFFFF"/>
                </a:solidFill>
              </a:rPr>
              <a:t>До 60 месяцев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Выдача </a:t>
            </a:r>
            <a:r>
              <a:rPr lang="ru-RU" sz="1000" kern="0" dirty="0">
                <a:solidFill>
                  <a:sysClr val="window" lastClr="FFFFFF"/>
                </a:solidFill>
              </a:rPr>
              <a:t>кредита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с минимальным 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пакетом документов + оформление залогового обеспечения по кредиту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0787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5" grpId="0" animBg="1"/>
      <p:bldP spid="86" grpId="0" animBg="1"/>
      <p:bldP spid="87" grpId="0" animBg="1"/>
      <p:bldP spid="88" grpId="0"/>
      <p:bldP spid="89" grpId="0"/>
      <p:bldP spid="90" grpId="0"/>
      <p:bldP spid="94" grpId="0"/>
      <p:bldP spid="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4" descr="председатель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42"/>
          <a:stretch/>
        </p:blipFill>
        <p:spPr bwMode="auto">
          <a:xfrm>
            <a:off x="115303" y="-5145"/>
            <a:ext cx="2384140" cy="63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43461" y="4803998"/>
            <a:ext cx="396552" cy="339502"/>
          </a:xfrm>
        </p:spPr>
        <p:txBody>
          <a:bodyPr/>
          <a:lstStyle/>
          <a:p>
            <a:fld id="{F0C3E1D0-B99E-411B-BCE4-D3E6DB7EA499}" type="slidenum">
              <a:rPr lang="ru-RU" smtClean="0">
                <a:solidFill>
                  <a:schemeClr val="bg1"/>
                </a:solidFill>
              </a:rPr>
              <a:pPr/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14618" y="1342124"/>
            <a:ext cx="1518044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476BF"/>
                </a:solidFill>
                <a:effectLst/>
                <a:uLnTx/>
                <a:uFillTx/>
              </a:rPr>
              <a:t>До 500 тыс. рублей 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476BF"/>
              </a:solidFill>
              <a:effectLst/>
              <a:uLnTx/>
              <a:uFillTx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14618" y="1537858"/>
            <a:ext cx="2621652" cy="384721"/>
          </a:xfrm>
          <a:prstGeom prst="rect">
            <a:avLst/>
          </a:prstGeom>
          <a:noFill/>
        </p:spPr>
        <p:txBody>
          <a:bodyPr wrap="square" lIns="0" tIns="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Стартовый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Без обеспечения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14618" y="2187131"/>
            <a:ext cx="244883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lvl="0" defTabSz="914400"/>
            <a:r>
              <a:rPr lang="ru-RU" sz="1200" b="1" kern="0" dirty="0" smtClean="0">
                <a:solidFill>
                  <a:srgbClr val="0E5A8B"/>
                </a:solidFill>
              </a:rPr>
              <a:t>От </a:t>
            </a:r>
            <a:r>
              <a:rPr lang="ru-RU" sz="1200" b="1" kern="0" dirty="0">
                <a:solidFill>
                  <a:srgbClr val="0E5A8B"/>
                </a:solidFill>
              </a:rPr>
              <a:t>500 тыс. рублей до 1 млн. </a:t>
            </a:r>
            <a:r>
              <a:rPr lang="ru-RU" sz="1200" b="1" kern="0" dirty="0" smtClean="0">
                <a:solidFill>
                  <a:srgbClr val="0E5A8B"/>
                </a:solidFill>
              </a:rPr>
              <a:t>рублей</a:t>
            </a:r>
            <a:endParaRPr lang="ru-RU" sz="1200" b="1" kern="0" dirty="0">
              <a:solidFill>
                <a:srgbClr val="0E5A8B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14617" y="2584394"/>
            <a:ext cx="2621653" cy="384721"/>
          </a:xfrm>
          <a:prstGeom prst="rect">
            <a:avLst/>
          </a:prstGeom>
          <a:noFill/>
        </p:spPr>
        <p:txBody>
          <a:bodyPr wrap="square" lIns="0" tIns="0" rtlCol="0" anchor="t">
            <a:spAutoFit/>
          </a:bodyPr>
          <a:lstStyle/>
          <a:p>
            <a:pPr defTabSz="914400">
              <a:spcBef>
                <a:spcPct val="20000"/>
              </a:spcBef>
              <a:defRPr/>
            </a:pPr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На </a:t>
            </a: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развитие</a:t>
            </a:r>
          </a:p>
          <a:p>
            <a:pPr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Без обеспечения </a:t>
            </a:r>
            <a:endParaRPr lang="ru-RU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46231" y="3420077"/>
            <a:ext cx="2659382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lvl="0" defTabSz="914400"/>
            <a:r>
              <a:rPr lang="ru-RU" sz="1200" b="1" kern="0" dirty="0">
                <a:solidFill>
                  <a:srgbClr val="32ACFA"/>
                </a:solidFill>
              </a:rPr>
              <a:t>От </a:t>
            </a:r>
            <a:r>
              <a:rPr lang="ru-RU" sz="1200" b="1" kern="0" dirty="0" smtClean="0">
                <a:solidFill>
                  <a:srgbClr val="32ACFA"/>
                </a:solidFill>
              </a:rPr>
              <a:t>1 млн рублей </a:t>
            </a:r>
            <a:r>
              <a:rPr lang="ru-RU" sz="1200" b="1" kern="0" dirty="0">
                <a:solidFill>
                  <a:srgbClr val="32ACFA"/>
                </a:solidFill>
              </a:rPr>
              <a:t>до </a:t>
            </a:r>
            <a:r>
              <a:rPr lang="ru-RU" sz="1200" b="1" kern="0" dirty="0" smtClean="0">
                <a:solidFill>
                  <a:srgbClr val="32ACFA"/>
                </a:solidFill>
              </a:rPr>
              <a:t>5 млн рублей</a:t>
            </a:r>
            <a:endParaRPr lang="ru-RU" sz="1200" b="1" kern="0" dirty="0">
              <a:solidFill>
                <a:srgbClr val="32ACFA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77000" y="3665972"/>
            <a:ext cx="2621653" cy="569387"/>
          </a:xfrm>
          <a:prstGeom prst="rect">
            <a:avLst/>
          </a:prstGeom>
          <a:noFill/>
        </p:spPr>
        <p:txBody>
          <a:bodyPr wrap="square" lIns="0" tIns="0" rtlCol="0" anchor="t">
            <a:spAutoFit/>
          </a:bodyPr>
          <a:lstStyle/>
          <a:p>
            <a:pPr lvl="0"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Инвестиционный</a:t>
            </a:r>
          </a:p>
          <a:p>
            <a:pPr lvl="0"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Обеспечение:</a:t>
            </a:r>
          </a:p>
          <a:p>
            <a:pPr lvl="0"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Поручительство </a:t>
            </a:r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и твердый залог </a:t>
            </a:r>
          </a:p>
        </p:txBody>
      </p:sp>
      <p:grpSp>
        <p:nvGrpSpPr>
          <p:cNvPr id="44" name="Group 22"/>
          <p:cNvGrpSpPr/>
          <p:nvPr/>
        </p:nvGrpSpPr>
        <p:grpSpPr>
          <a:xfrm>
            <a:off x="404060" y="1281862"/>
            <a:ext cx="723797" cy="703075"/>
            <a:chOff x="759824" y="1438589"/>
            <a:chExt cx="723797" cy="703075"/>
          </a:xfrm>
        </p:grpSpPr>
        <p:sp>
          <p:nvSpPr>
            <p:cNvPr id="45" name="Oval 24"/>
            <p:cNvSpPr/>
            <p:nvPr/>
          </p:nvSpPr>
          <p:spPr>
            <a:xfrm>
              <a:off x="759824" y="1438589"/>
              <a:ext cx="723797" cy="703075"/>
            </a:xfrm>
            <a:prstGeom prst="ellipse">
              <a:avLst/>
            </a:prstGeom>
            <a:solidFill>
              <a:srgbClr val="0476BF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ontAwesome" pitchFamily="2" charset="0"/>
                <a:ea typeface="+mn-ea"/>
              </a:endParaRPr>
            </a:p>
          </p:txBody>
        </p:sp>
        <p:sp>
          <p:nvSpPr>
            <p:cNvPr id="46" name="Freeform 5"/>
            <p:cNvSpPr>
              <a:spLocks noEditPoints="1"/>
            </p:cNvSpPr>
            <p:nvPr/>
          </p:nvSpPr>
          <p:spPr bwMode="auto">
            <a:xfrm>
              <a:off x="936537" y="1604941"/>
              <a:ext cx="370370" cy="370370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55" y="135"/>
                </a:cxn>
                <a:cxn ang="0">
                  <a:pos x="277" y="122"/>
                </a:cxn>
                <a:cxn ang="0">
                  <a:pos x="303" y="116"/>
                </a:cxn>
                <a:cxn ang="0">
                  <a:pos x="296" y="105"/>
                </a:cxn>
                <a:cxn ang="0">
                  <a:pos x="278" y="89"/>
                </a:cxn>
                <a:cxn ang="0">
                  <a:pos x="265" y="90"/>
                </a:cxn>
                <a:cxn ang="0">
                  <a:pos x="256" y="82"/>
                </a:cxn>
                <a:cxn ang="0">
                  <a:pos x="231" y="73"/>
                </a:cxn>
                <a:cxn ang="0">
                  <a:pos x="234" y="98"/>
                </a:cxn>
                <a:cxn ang="0">
                  <a:pos x="224" y="118"/>
                </a:cxn>
                <a:cxn ang="0">
                  <a:pos x="205" y="103"/>
                </a:cxn>
                <a:cxn ang="0">
                  <a:pos x="175" y="89"/>
                </a:cxn>
                <a:cxn ang="0">
                  <a:pos x="183" y="68"/>
                </a:cxn>
                <a:cxn ang="0">
                  <a:pos x="212" y="58"/>
                </a:cxn>
                <a:cxn ang="0">
                  <a:pos x="207" y="47"/>
                </a:cxn>
                <a:cxn ang="0">
                  <a:pos x="188" y="50"/>
                </a:cxn>
                <a:cxn ang="0">
                  <a:pos x="168" y="37"/>
                </a:cxn>
                <a:cxn ang="0">
                  <a:pos x="171" y="52"/>
                </a:cxn>
                <a:cxn ang="0">
                  <a:pos x="157" y="52"/>
                </a:cxn>
                <a:cxn ang="0">
                  <a:pos x="141" y="40"/>
                </a:cxn>
                <a:cxn ang="0">
                  <a:pos x="126" y="47"/>
                </a:cxn>
                <a:cxn ang="0">
                  <a:pos x="143" y="51"/>
                </a:cxn>
                <a:cxn ang="0">
                  <a:pos x="131" y="58"/>
                </a:cxn>
                <a:cxn ang="0">
                  <a:pos x="56" y="107"/>
                </a:cxn>
                <a:cxn ang="0">
                  <a:pos x="65" y="118"/>
                </a:cxn>
                <a:cxn ang="0">
                  <a:pos x="79" y="135"/>
                </a:cxn>
                <a:cxn ang="0">
                  <a:pos x="74" y="158"/>
                </a:cxn>
                <a:cxn ang="0">
                  <a:pos x="88" y="185"/>
                </a:cxn>
                <a:cxn ang="0">
                  <a:pos x="108" y="214"/>
                </a:cxn>
                <a:cxn ang="0">
                  <a:pos x="118" y="227"/>
                </a:cxn>
                <a:cxn ang="0">
                  <a:pos x="105" y="197"/>
                </a:cxn>
                <a:cxn ang="0">
                  <a:pos x="125" y="225"/>
                </a:cxn>
                <a:cxn ang="0">
                  <a:pos x="150" y="255"/>
                </a:cxn>
                <a:cxn ang="0">
                  <a:pos x="184" y="269"/>
                </a:cxn>
                <a:cxn ang="0">
                  <a:pos x="213" y="290"/>
                </a:cxn>
                <a:cxn ang="0">
                  <a:pos x="224" y="288"/>
                </a:cxn>
                <a:cxn ang="0">
                  <a:pos x="212" y="268"/>
                </a:cxn>
                <a:cxn ang="0">
                  <a:pos x="197" y="262"/>
                </a:cxn>
                <a:cxn ang="0">
                  <a:pos x="194" y="239"/>
                </a:cxn>
                <a:cxn ang="0">
                  <a:pos x="171" y="250"/>
                </a:cxn>
                <a:cxn ang="0">
                  <a:pos x="168" y="210"/>
                </a:cxn>
                <a:cxn ang="0">
                  <a:pos x="184" y="206"/>
                </a:cxn>
                <a:cxn ang="0">
                  <a:pos x="196" y="202"/>
                </a:cxn>
                <a:cxn ang="0">
                  <a:pos x="214" y="211"/>
                </a:cxn>
                <a:cxn ang="0">
                  <a:pos x="221" y="205"/>
                </a:cxn>
                <a:cxn ang="0">
                  <a:pos x="234" y="179"/>
                </a:cxn>
                <a:cxn ang="0">
                  <a:pos x="233" y="171"/>
                </a:cxn>
                <a:cxn ang="0">
                  <a:pos x="252" y="157"/>
                </a:cxn>
                <a:cxn ang="0">
                  <a:pos x="266" y="143"/>
                </a:cxn>
                <a:cxn ang="0">
                  <a:pos x="273" y="131"/>
                </a:cxn>
                <a:cxn ang="0">
                  <a:pos x="255" y="135"/>
                </a:cxn>
                <a:cxn ang="0">
                  <a:pos x="295" y="298"/>
                </a:cxn>
                <a:cxn ang="0">
                  <a:pos x="272" y="288"/>
                </a:cxn>
                <a:cxn ang="0">
                  <a:pos x="251" y="288"/>
                </a:cxn>
                <a:cxn ang="0">
                  <a:pos x="236" y="286"/>
                </a:cxn>
                <a:cxn ang="0">
                  <a:pos x="230" y="307"/>
                </a:cxn>
                <a:cxn ang="0">
                  <a:pos x="223" y="335"/>
                </a:cxn>
                <a:cxn ang="0">
                  <a:pos x="308" y="302"/>
                </a:cxn>
              </a:cxnLst>
              <a:rect l="0" t="0" r="r" b="b"/>
              <a:pathLst>
                <a:path w="384" h="384">
                  <a:moveTo>
                    <a:pt x="384" y="192"/>
                  </a:moveTo>
                  <a:cubicBezTo>
                    <a:pt x="384" y="298"/>
                    <a:pt x="298" y="384"/>
                    <a:pt x="192" y="384"/>
                  </a:cubicBezTo>
                  <a:cubicBezTo>
                    <a:pt x="86" y="384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  <a:moveTo>
                    <a:pt x="255" y="135"/>
                  </a:moveTo>
                  <a:cubicBezTo>
                    <a:pt x="256" y="135"/>
                    <a:pt x="257" y="130"/>
                    <a:pt x="258" y="129"/>
                  </a:cubicBezTo>
                  <a:cubicBezTo>
                    <a:pt x="260" y="127"/>
                    <a:pt x="262" y="126"/>
                    <a:pt x="264" y="125"/>
                  </a:cubicBezTo>
                  <a:cubicBezTo>
                    <a:pt x="268" y="124"/>
                    <a:pt x="272" y="123"/>
                    <a:pt x="277" y="122"/>
                  </a:cubicBezTo>
                  <a:cubicBezTo>
                    <a:pt x="281" y="121"/>
                    <a:pt x="286" y="121"/>
                    <a:pt x="289" y="125"/>
                  </a:cubicBezTo>
                  <a:cubicBezTo>
                    <a:pt x="289" y="124"/>
                    <a:pt x="295" y="119"/>
                    <a:pt x="295" y="119"/>
                  </a:cubicBezTo>
                  <a:cubicBezTo>
                    <a:pt x="298" y="118"/>
                    <a:pt x="301" y="118"/>
                    <a:pt x="303" y="116"/>
                  </a:cubicBezTo>
                  <a:cubicBezTo>
                    <a:pt x="303" y="115"/>
                    <a:pt x="303" y="110"/>
                    <a:pt x="303" y="110"/>
                  </a:cubicBezTo>
                  <a:cubicBezTo>
                    <a:pt x="299" y="111"/>
                    <a:pt x="298" y="107"/>
                    <a:pt x="297" y="103"/>
                  </a:cubicBezTo>
                  <a:cubicBezTo>
                    <a:pt x="297" y="104"/>
                    <a:pt x="297" y="104"/>
                    <a:pt x="296" y="105"/>
                  </a:cubicBezTo>
                  <a:cubicBezTo>
                    <a:pt x="296" y="102"/>
                    <a:pt x="291" y="104"/>
                    <a:pt x="290" y="104"/>
                  </a:cubicBezTo>
                  <a:cubicBezTo>
                    <a:pt x="284" y="102"/>
                    <a:pt x="285" y="98"/>
                    <a:pt x="283" y="94"/>
                  </a:cubicBezTo>
                  <a:cubicBezTo>
                    <a:pt x="282" y="92"/>
                    <a:pt x="279" y="91"/>
                    <a:pt x="278" y="89"/>
                  </a:cubicBezTo>
                  <a:cubicBezTo>
                    <a:pt x="277" y="87"/>
                    <a:pt x="277" y="84"/>
                    <a:pt x="274" y="84"/>
                  </a:cubicBezTo>
                  <a:cubicBezTo>
                    <a:pt x="273" y="84"/>
                    <a:pt x="270" y="89"/>
                    <a:pt x="270" y="89"/>
                  </a:cubicBezTo>
                  <a:cubicBezTo>
                    <a:pt x="267" y="88"/>
                    <a:pt x="266" y="89"/>
                    <a:pt x="265" y="90"/>
                  </a:cubicBezTo>
                  <a:cubicBezTo>
                    <a:pt x="263" y="91"/>
                    <a:pt x="262" y="91"/>
                    <a:pt x="260" y="92"/>
                  </a:cubicBezTo>
                  <a:cubicBezTo>
                    <a:pt x="265" y="90"/>
                    <a:pt x="258" y="88"/>
                    <a:pt x="256" y="88"/>
                  </a:cubicBezTo>
                  <a:cubicBezTo>
                    <a:pt x="260" y="87"/>
                    <a:pt x="258" y="83"/>
                    <a:pt x="256" y="82"/>
                  </a:cubicBezTo>
                  <a:cubicBezTo>
                    <a:pt x="256" y="82"/>
                    <a:pt x="257" y="82"/>
                    <a:pt x="257" y="82"/>
                  </a:cubicBezTo>
                  <a:cubicBezTo>
                    <a:pt x="257" y="79"/>
                    <a:pt x="250" y="77"/>
                    <a:pt x="247" y="76"/>
                  </a:cubicBezTo>
                  <a:cubicBezTo>
                    <a:pt x="245" y="74"/>
                    <a:pt x="233" y="72"/>
                    <a:pt x="231" y="73"/>
                  </a:cubicBezTo>
                  <a:cubicBezTo>
                    <a:pt x="228" y="75"/>
                    <a:pt x="231" y="80"/>
                    <a:pt x="231" y="83"/>
                  </a:cubicBezTo>
                  <a:cubicBezTo>
                    <a:pt x="232" y="86"/>
                    <a:pt x="228" y="86"/>
                    <a:pt x="228" y="89"/>
                  </a:cubicBezTo>
                  <a:cubicBezTo>
                    <a:pt x="228" y="93"/>
                    <a:pt x="236" y="92"/>
                    <a:pt x="234" y="98"/>
                  </a:cubicBezTo>
                  <a:cubicBezTo>
                    <a:pt x="233" y="102"/>
                    <a:pt x="228" y="102"/>
                    <a:pt x="226" y="105"/>
                  </a:cubicBezTo>
                  <a:cubicBezTo>
                    <a:pt x="224" y="108"/>
                    <a:pt x="227" y="112"/>
                    <a:pt x="229" y="114"/>
                  </a:cubicBezTo>
                  <a:cubicBezTo>
                    <a:pt x="231" y="115"/>
                    <a:pt x="225" y="118"/>
                    <a:pt x="224" y="118"/>
                  </a:cubicBezTo>
                  <a:cubicBezTo>
                    <a:pt x="220" y="120"/>
                    <a:pt x="217" y="114"/>
                    <a:pt x="216" y="110"/>
                  </a:cubicBezTo>
                  <a:cubicBezTo>
                    <a:pt x="215" y="108"/>
                    <a:pt x="215" y="104"/>
                    <a:pt x="212" y="103"/>
                  </a:cubicBezTo>
                  <a:cubicBezTo>
                    <a:pt x="210" y="102"/>
                    <a:pt x="206" y="102"/>
                    <a:pt x="205" y="103"/>
                  </a:cubicBezTo>
                  <a:cubicBezTo>
                    <a:pt x="203" y="99"/>
                    <a:pt x="198" y="98"/>
                    <a:pt x="194" y="97"/>
                  </a:cubicBezTo>
                  <a:cubicBezTo>
                    <a:pt x="189" y="95"/>
                    <a:pt x="185" y="95"/>
                    <a:pt x="180" y="96"/>
                  </a:cubicBezTo>
                  <a:cubicBezTo>
                    <a:pt x="181" y="95"/>
                    <a:pt x="179" y="88"/>
                    <a:pt x="175" y="89"/>
                  </a:cubicBezTo>
                  <a:cubicBezTo>
                    <a:pt x="176" y="86"/>
                    <a:pt x="176" y="84"/>
                    <a:pt x="176" y="81"/>
                  </a:cubicBezTo>
                  <a:cubicBezTo>
                    <a:pt x="177" y="79"/>
                    <a:pt x="178" y="77"/>
                    <a:pt x="179" y="75"/>
                  </a:cubicBezTo>
                  <a:cubicBezTo>
                    <a:pt x="180" y="74"/>
                    <a:pt x="185" y="69"/>
                    <a:pt x="183" y="68"/>
                  </a:cubicBezTo>
                  <a:cubicBezTo>
                    <a:pt x="188" y="69"/>
                    <a:pt x="193" y="69"/>
                    <a:pt x="196" y="66"/>
                  </a:cubicBezTo>
                  <a:cubicBezTo>
                    <a:pt x="198" y="63"/>
                    <a:pt x="199" y="60"/>
                    <a:pt x="202" y="57"/>
                  </a:cubicBezTo>
                  <a:cubicBezTo>
                    <a:pt x="205" y="53"/>
                    <a:pt x="209" y="58"/>
                    <a:pt x="212" y="58"/>
                  </a:cubicBezTo>
                  <a:cubicBezTo>
                    <a:pt x="217" y="59"/>
                    <a:pt x="217" y="53"/>
                    <a:pt x="214" y="51"/>
                  </a:cubicBezTo>
                  <a:cubicBezTo>
                    <a:pt x="218" y="51"/>
                    <a:pt x="215" y="45"/>
                    <a:pt x="213" y="44"/>
                  </a:cubicBezTo>
                  <a:cubicBezTo>
                    <a:pt x="211" y="43"/>
                    <a:pt x="202" y="46"/>
                    <a:pt x="207" y="47"/>
                  </a:cubicBezTo>
                  <a:cubicBezTo>
                    <a:pt x="206" y="47"/>
                    <a:pt x="200" y="59"/>
                    <a:pt x="196" y="53"/>
                  </a:cubicBezTo>
                  <a:cubicBezTo>
                    <a:pt x="195" y="52"/>
                    <a:pt x="195" y="47"/>
                    <a:pt x="193" y="46"/>
                  </a:cubicBezTo>
                  <a:cubicBezTo>
                    <a:pt x="190" y="46"/>
                    <a:pt x="189" y="49"/>
                    <a:pt x="188" y="50"/>
                  </a:cubicBezTo>
                  <a:cubicBezTo>
                    <a:pt x="190" y="47"/>
                    <a:pt x="181" y="45"/>
                    <a:pt x="180" y="44"/>
                  </a:cubicBezTo>
                  <a:cubicBezTo>
                    <a:pt x="183" y="42"/>
                    <a:pt x="180" y="39"/>
                    <a:pt x="178" y="38"/>
                  </a:cubicBezTo>
                  <a:cubicBezTo>
                    <a:pt x="176" y="36"/>
                    <a:pt x="169" y="35"/>
                    <a:pt x="168" y="37"/>
                  </a:cubicBezTo>
                  <a:cubicBezTo>
                    <a:pt x="163" y="43"/>
                    <a:pt x="173" y="44"/>
                    <a:pt x="175" y="45"/>
                  </a:cubicBezTo>
                  <a:cubicBezTo>
                    <a:pt x="176" y="46"/>
                    <a:pt x="179" y="48"/>
                    <a:pt x="177" y="49"/>
                  </a:cubicBezTo>
                  <a:cubicBezTo>
                    <a:pt x="176" y="50"/>
                    <a:pt x="171" y="51"/>
                    <a:pt x="171" y="52"/>
                  </a:cubicBezTo>
                  <a:cubicBezTo>
                    <a:pt x="169" y="54"/>
                    <a:pt x="172" y="57"/>
                    <a:pt x="170" y="59"/>
                  </a:cubicBezTo>
                  <a:cubicBezTo>
                    <a:pt x="168" y="57"/>
                    <a:pt x="168" y="53"/>
                    <a:pt x="166" y="50"/>
                  </a:cubicBezTo>
                  <a:cubicBezTo>
                    <a:pt x="168" y="53"/>
                    <a:pt x="157" y="52"/>
                    <a:pt x="157" y="52"/>
                  </a:cubicBezTo>
                  <a:cubicBezTo>
                    <a:pt x="154" y="52"/>
                    <a:pt x="148" y="54"/>
                    <a:pt x="145" y="50"/>
                  </a:cubicBezTo>
                  <a:cubicBezTo>
                    <a:pt x="144" y="49"/>
                    <a:pt x="144" y="44"/>
                    <a:pt x="146" y="45"/>
                  </a:cubicBezTo>
                  <a:cubicBezTo>
                    <a:pt x="144" y="43"/>
                    <a:pt x="142" y="41"/>
                    <a:pt x="141" y="40"/>
                  </a:cubicBezTo>
                  <a:cubicBezTo>
                    <a:pt x="132" y="43"/>
                    <a:pt x="125" y="47"/>
                    <a:pt x="117" y="51"/>
                  </a:cubicBezTo>
                  <a:cubicBezTo>
                    <a:pt x="118" y="51"/>
                    <a:pt x="119" y="51"/>
                    <a:pt x="120" y="50"/>
                  </a:cubicBezTo>
                  <a:cubicBezTo>
                    <a:pt x="122" y="50"/>
                    <a:pt x="124" y="48"/>
                    <a:pt x="126" y="47"/>
                  </a:cubicBezTo>
                  <a:cubicBezTo>
                    <a:pt x="128" y="46"/>
                    <a:pt x="134" y="43"/>
                    <a:pt x="136" y="46"/>
                  </a:cubicBezTo>
                  <a:cubicBezTo>
                    <a:pt x="137" y="45"/>
                    <a:pt x="137" y="45"/>
                    <a:pt x="138" y="44"/>
                  </a:cubicBezTo>
                  <a:cubicBezTo>
                    <a:pt x="139" y="46"/>
                    <a:pt x="141" y="48"/>
                    <a:pt x="143" y="51"/>
                  </a:cubicBezTo>
                  <a:cubicBezTo>
                    <a:pt x="141" y="50"/>
                    <a:pt x="137" y="50"/>
                    <a:pt x="135" y="50"/>
                  </a:cubicBezTo>
                  <a:cubicBezTo>
                    <a:pt x="133" y="51"/>
                    <a:pt x="130" y="51"/>
                    <a:pt x="130" y="53"/>
                  </a:cubicBezTo>
                  <a:cubicBezTo>
                    <a:pt x="130" y="55"/>
                    <a:pt x="131" y="57"/>
                    <a:pt x="131" y="58"/>
                  </a:cubicBezTo>
                  <a:cubicBezTo>
                    <a:pt x="128" y="56"/>
                    <a:pt x="125" y="52"/>
                    <a:pt x="121" y="51"/>
                  </a:cubicBezTo>
                  <a:cubicBezTo>
                    <a:pt x="119" y="51"/>
                    <a:pt x="117" y="51"/>
                    <a:pt x="115" y="52"/>
                  </a:cubicBezTo>
                  <a:cubicBezTo>
                    <a:pt x="91" y="65"/>
                    <a:pt x="71" y="84"/>
                    <a:pt x="56" y="107"/>
                  </a:cubicBezTo>
                  <a:cubicBezTo>
                    <a:pt x="57" y="108"/>
                    <a:pt x="58" y="109"/>
                    <a:pt x="59" y="109"/>
                  </a:cubicBezTo>
                  <a:cubicBezTo>
                    <a:pt x="62" y="110"/>
                    <a:pt x="59" y="117"/>
                    <a:pt x="64" y="113"/>
                  </a:cubicBezTo>
                  <a:cubicBezTo>
                    <a:pt x="66" y="115"/>
                    <a:pt x="66" y="116"/>
                    <a:pt x="65" y="118"/>
                  </a:cubicBezTo>
                  <a:cubicBezTo>
                    <a:pt x="65" y="118"/>
                    <a:pt x="75" y="124"/>
                    <a:pt x="76" y="125"/>
                  </a:cubicBezTo>
                  <a:cubicBezTo>
                    <a:pt x="78" y="126"/>
                    <a:pt x="80" y="128"/>
                    <a:pt x="81" y="130"/>
                  </a:cubicBezTo>
                  <a:cubicBezTo>
                    <a:pt x="82" y="132"/>
                    <a:pt x="80" y="134"/>
                    <a:pt x="79" y="135"/>
                  </a:cubicBezTo>
                  <a:cubicBezTo>
                    <a:pt x="78" y="134"/>
                    <a:pt x="75" y="130"/>
                    <a:pt x="74" y="131"/>
                  </a:cubicBezTo>
                  <a:cubicBezTo>
                    <a:pt x="73" y="133"/>
                    <a:pt x="74" y="139"/>
                    <a:pt x="77" y="139"/>
                  </a:cubicBezTo>
                  <a:cubicBezTo>
                    <a:pt x="73" y="139"/>
                    <a:pt x="75" y="155"/>
                    <a:pt x="74" y="158"/>
                  </a:cubicBezTo>
                  <a:cubicBezTo>
                    <a:pt x="74" y="158"/>
                    <a:pt x="74" y="158"/>
                    <a:pt x="74" y="158"/>
                  </a:cubicBezTo>
                  <a:cubicBezTo>
                    <a:pt x="73" y="161"/>
                    <a:pt x="76" y="173"/>
                    <a:pt x="81" y="172"/>
                  </a:cubicBezTo>
                  <a:cubicBezTo>
                    <a:pt x="78" y="172"/>
                    <a:pt x="87" y="184"/>
                    <a:pt x="88" y="185"/>
                  </a:cubicBezTo>
                  <a:cubicBezTo>
                    <a:pt x="91" y="187"/>
                    <a:pt x="95" y="188"/>
                    <a:pt x="97" y="192"/>
                  </a:cubicBezTo>
                  <a:cubicBezTo>
                    <a:pt x="100" y="195"/>
                    <a:pt x="100" y="201"/>
                    <a:pt x="103" y="203"/>
                  </a:cubicBezTo>
                  <a:cubicBezTo>
                    <a:pt x="102" y="206"/>
                    <a:pt x="108" y="210"/>
                    <a:pt x="108" y="214"/>
                  </a:cubicBezTo>
                  <a:cubicBezTo>
                    <a:pt x="108" y="214"/>
                    <a:pt x="107" y="214"/>
                    <a:pt x="107" y="215"/>
                  </a:cubicBezTo>
                  <a:cubicBezTo>
                    <a:pt x="108" y="218"/>
                    <a:pt x="113" y="218"/>
                    <a:pt x="115" y="221"/>
                  </a:cubicBezTo>
                  <a:cubicBezTo>
                    <a:pt x="116" y="223"/>
                    <a:pt x="115" y="228"/>
                    <a:pt x="118" y="227"/>
                  </a:cubicBezTo>
                  <a:cubicBezTo>
                    <a:pt x="118" y="222"/>
                    <a:pt x="115" y="216"/>
                    <a:pt x="112" y="212"/>
                  </a:cubicBezTo>
                  <a:cubicBezTo>
                    <a:pt x="110" y="209"/>
                    <a:pt x="109" y="207"/>
                    <a:pt x="108" y="204"/>
                  </a:cubicBezTo>
                  <a:cubicBezTo>
                    <a:pt x="106" y="202"/>
                    <a:pt x="106" y="199"/>
                    <a:pt x="105" y="197"/>
                  </a:cubicBezTo>
                  <a:cubicBezTo>
                    <a:pt x="106" y="197"/>
                    <a:pt x="112" y="199"/>
                    <a:pt x="111" y="200"/>
                  </a:cubicBezTo>
                  <a:cubicBezTo>
                    <a:pt x="109" y="205"/>
                    <a:pt x="119" y="214"/>
                    <a:pt x="122" y="217"/>
                  </a:cubicBezTo>
                  <a:cubicBezTo>
                    <a:pt x="123" y="218"/>
                    <a:pt x="128" y="225"/>
                    <a:pt x="125" y="225"/>
                  </a:cubicBezTo>
                  <a:cubicBezTo>
                    <a:pt x="129" y="225"/>
                    <a:pt x="133" y="230"/>
                    <a:pt x="135" y="233"/>
                  </a:cubicBezTo>
                  <a:cubicBezTo>
                    <a:pt x="137" y="236"/>
                    <a:pt x="136" y="241"/>
                    <a:pt x="138" y="245"/>
                  </a:cubicBezTo>
                  <a:cubicBezTo>
                    <a:pt x="139" y="250"/>
                    <a:pt x="146" y="252"/>
                    <a:pt x="150" y="255"/>
                  </a:cubicBezTo>
                  <a:cubicBezTo>
                    <a:pt x="154" y="256"/>
                    <a:pt x="157" y="259"/>
                    <a:pt x="160" y="260"/>
                  </a:cubicBezTo>
                  <a:cubicBezTo>
                    <a:pt x="166" y="262"/>
                    <a:pt x="167" y="260"/>
                    <a:pt x="171" y="260"/>
                  </a:cubicBezTo>
                  <a:cubicBezTo>
                    <a:pt x="178" y="259"/>
                    <a:pt x="179" y="266"/>
                    <a:pt x="184" y="269"/>
                  </a:cubicBezTo>
                  <a:cubicBezTo>
                    <a:pt x="187" y="270"/>
                    <a:pt x="194" y="273"/>
                    <a:pt x="198" y="271"/>
                  </a:cubicBezTo>
                  <a:cubicBezTo>
                    <a:pt x="196" y="272"/>
                    <a:pt x="203" y="282"/>
                    <a:pt x="204" y="283"/>
                  </a:cubicBezTo>
                  <a:cubicBezTo>
                    <a:pt x="206" y="286"/>
                    <a:pt x="210" y="287"/>
                    <a:pt x="213" y="290"/>
                  </a:cubicBezTo>
                  <a:cubicBezTo>
                    <a:pt x="213" y="290"/>
                    <a:pt x="214" y="289"/>
                    <a:pt x="214" y="288"/>
                  </a:cubicBezTo>
                  <a:cubicBezTo>
                    <a:pt x="213" y="291"/>
                    <a:pt x="218" y="296"/>
                    <a:pt x="221" y="296"/>
                  </a:cubicBezTo>
                  <a:cubicBezTo>
                    <a:pt x="223" y="295"/>
                    <a:pt x="224" y="290"/>
                    <a:pt x="224" y="288"/>
                  </a:cubicBezTo>
                  <a:cubicBezTo>
                    <a:pt x="219" y="290"/>
                    <a:pt x="215" y="288"/>
                    <a:pt x="212" y="283"/>
                  </a:cubicBezTo>
                  <a:cubicBezTo>
                    <a:pt x="211" y="282"/>
                    <a:pt x="207" y="275"/>
                    <a:pt x="211" y="275"/>
                  </a:cubicBezTo>
                  <a:cubicBezTo>
                    <a:pt x="216" y="275"/>
                    <a:pt x="212" y="271"/>
                    <a:pt x="212" y="268"/>
                  </a:cubicBezTo>
                  <a:cubicBezTo>
                    <a:pt x="211" y="264"/>
                    <a:pt x="208" y="262"/>
                    <a:pt x="206" y="259"/>
                  </a:cubicBezTo>
                  <a:cubicBezTo>
                    <a:pt x="205" y="262"/>
                    <a:pt x="200" y="261"/>
                    <a:pt x="198" y="259"/>
                  </a:cubicBezTo>
                  <a:cubicBezTo>
                    <a:pt x="198" y="259"/>
                    <a:pt x="197" y="261"/>
                    <a:pt x="197" y="262"/>
                  </a:cubicBezTo>
                  <a:cubicBezTo>
                    <a:pt x="196" y="262"/>
                    <a:pt x="195" y="262"/>
                    <a:pt x="194" y="261"/>
                  </a:cubicBezTo>
                  <a:cubicBezTo>
                    <a:pt x="194" y="258"/>
                    <a:pt x="194" y="255"/>
                    <a:pt x="195" y="251"/>
                  </a:cubicBezTo>
                  <a:cubicBezTo>
                    <a:pt x="196" y="247"/>
                    <a:pt x="205" y="238"/>
                    <a:pt x="194" y="239"/>
                  </a:cubicBezTo>
                  <a:cubicBezTo>
                    <a:pt x="190" y="239"/>
                    <a:pt x="188" y="240"/>
                    <a:pt x="187" y="244"/>
                  </a:cubicBezTo>
                  <a:cubicBezTo>
                    <a:pt x="186" y="247"/>
                    <a:pt x="186" y="249"/>
                    <a:pt x="183" y="251"/>
                  </a:cubicBezTo>
                  <a:cubicBezTo>
                    <a:pt x="181" y="252"/>
                    <a:pt x="173" y="251"/>
                    <a:pt x="171" y="250"/>
                  </a:cubicBezTo>
                  <a:cubicBezTo>
                    <a:pt x="166" y="247"/>
                    <a:pt x="163" y="239"/>
                    <a:pt x="163" y="234"/>
                  </a:cubicBezTo>
                  <a:cubicBezTo>
                    <a:pt x="163" y="227"/>
                    <a:pt x="166" y="221"/>
                    <a:pt x="163" y="215"/>
                  </a:cubicBezTo>
                  <a:cubicBezTo>
                    <a:pt x="164" y="213"/>
                    <a:pt x="166" y="211"/>
                    <a:pt x="168" y="210"/>
                  </a:cubicBezTo>
                  <a:cubicBezTo>
                    <a:pt x="169" y="209"/>
                    <a:pt x="171" y="210"/>
                    <a:pt x="172" y="207"/>
                  </a:cubicBezTo>
                  <a:cubicBezTo>
                    <a:pt x="171" y="207"/>
                    <a:pt x="170" y="206"/>
                    <a:pt x="170" y="206"/>
                  </a:cubicBezTo>
                  <a:cubicBezTo>
                    <a:pt x="173" y="208"/>
                    <a:pt x="180" y="203"/>
                    <a:pt x="184" y="206"/>
                  </a:cubicBezTo>
                  <a:cubicBezTo>
                    <a:pt x="186" y="207"/>
                    <a:pt x="188" y="208"/>
                    <a:pt x="189" y="205"/>
                  </a:cubicBezTo>
                  <a:cubicBezTo>
                    <a:pt x="189" y="205"/>
                    <a:pt x="187" y="202"/>
                    <a:pt x="188" y="200"/>
                  </a:cubicBezTo>
                  <a:cubicBezTo>
                    <a:pt x="189" y="204"/>
                    <a:pt x="192" y="205"/>
                    <a:pt x="196" y="202"/>
                  </a:cubicBezTo>
                  <a:cubicBezTo>
                    <a:pt x="197" y="203"/>
                    <a:pt x="201" y="203"/>
                    <a:pt x="204" y="204"/>
                  </a:cubicBezTo>
                  <a:cubicBezTo>
                    <a:pt x="207" y="206"/>
                    <a:pt x="207" y="209"/>
                    <a:pt x="211" y="205"/>
                  </a:cubicBezTo>
                  <a:cubicBezTo>
                    <a:pt x="213" y="208"/>
                    <a:pt x="213" y="208"/>
                    <a:pt x="214" y="211"/>
                  </a:cubicBezTo>
                  <a:cubicBezTo>
                    <a:pt x="214" y="214"/>
                    <a:pt x="216" y="221"/>
                    <a:pt x="218" y="222"/>
                  </a:cubicBezTo>
                  <a:cubicBezTo>
                    <a:pt x="224" y="225"/>
                    <a:pt x="222" y="217"/>
                    <a:pt x="222" y="214"/>
                  </a:cubicBezTo>
                  <a:cubicBezTo>
                    <a:pt x="222" y="213"/>
                    <a:pt x="222" y="205"/>
                    <a:pt x="221" y="205"/>
                  </a:cubicBezTo>
                  <a:cubicBezTo>
                    <a:pt x="213" y="203"/>
                    <a:pt x="216" y="197"/>
                    <a:pt x="221" y="193"/>
                  </a:cubicBezTo>
                  <a:cubicBezTo>
                    <a:pt x="222" y="192"/>
                    <a:pt x="227" y="190"/>
                    <a:pt x="230" y="188"/>
                  </a:cubicBezTo>
                  <a:cubicBezTo>
                    <a:pt x="232" y="186"/>
                    <a:pt x="235" y="183"/>
                    <a:pt x="234" y="179"/>
                  </a:cubicBezTo>
                  <a:cubicBezTo>
                    <a:pt x="235" y="179"/>
                    <a:pt x="236" y="178"/>
                    <a:pt x="236" y="177"/>
                  </a:cubicBezTo>
                  <a:cubicBezTo>
                    <a:pt x="236" y="177"/>
                    <a:pt x="233" y="174"/>
                    <a:pt x="232" y="175"/>
                  </a:cubicBezTo>
                  <a:cubicBezTo>
                    <a:pt x="234" y="174"/>
                    <a:pt x="234" y="172"/>
                    <a:pt x="233" y="171"/>
                  </a:cubicBezTo>
                  <a:cubicBezTo>
                    <a:pt x="235" y="169"/>
                    <a:pt x="234" y="166"/>
                    <a:pt x="236" y="165"/>
                  </a:cubicBezTo>
                  <a:cubicBezTo>
                    <a:pt x="239" y="169"/>
                    <a:pt x="245" y="165"/>
                    <a:pt x="242" y="162"/>
                  </a:cubicBezTo>
                  <a:cubicBezTo>
                    <a:pt x="244" y="158"/>
                    <a:pt x="250" y="160"/>
                    <a:pt x="252" y="157"/>
                  </a:cubicBezTo>
                  <a:cubicBezTo>
                    <a:pt x="255" y="158"/>
                    <a:pt x="253" y="153"/>
                    <a:pt x="255" y="150"/>
                  </a:cubicBezTo>
                  <a:cubicBezTo>
                    <a:pt x="256" y="148"/>
                    <a:pt x="259" y="148"/>
                    <a:pt x="262" y="147"/>
                  </a:cubicBezTo>
                  <a:cubicBezTo>
                    <a:pt x="262" y="147"/>
                    <a:pt x="268" y="143"/>
                    <a:pt x="266" y="143"/>
                  </a:cubicBezTo>
                  <a:cubicBezTo>
                    <a:pt x="270" y="144"/>
                    <a:pt x="279" y="139"/>
                    <a:pt x="272" y="135"/>
                  </a:cubicBezTo>
                  <a:cubicBezTo>
                    <a:pt x="273" y="133"/>
                    <a:pt x="270" y="132"/>
                    <a:pt x="268" y="132"/>
                  </a:cubicBezTo>
                  <a:cubicBezTo>
                    <a:pt x="269" y="131"/>
                    <a:pt x="272" y="132"/>
                    <a:pt x="273" y="131"/>
                  </a:cubicBezTo>
                  <a:cubicBezTo>
                    <a:pt x="276" y="129"/>
                    <a:pt x="274" y="128"/>
                    <a:pt x="271" y="127"/>
                  </a:cubicBezTo>
                  <a:cubicBezTo>
                    <a:pt x="268" y="126"/>
                    <a:pt x="263" y="128"/>
                    <a:pt x="261" y="130"/>
                  </a:cubicBezTo>
                  <a:cubicBezTo>
                    <a:pt x="259" y="132"/>
                    <a:pt x="257" y="134"/>
                    <a:pt x="255" y="135"/>
                  </a:cubicBezTo>
                  <a:close/>
                  <a:moveTo>
                    <a:pt x="308" y="302"/>
                  </a:moveTo>
                  <a:cubicBezTo>
                    <a:pt x="306" y="301"/>
                    <a:pt x="303" y="301"/>
                    <a:pt x="301" y="300"/>
                  </a:cubicBezTo>
                  <a:cubicBezTo>
                    <a:pt x="299" y="300"/>
                    <a:pt x="298" y="299"/>
                    <a:pt x="295" y="298"/>
                  </a:cubicBezTo>
                  <a:cubicBezTo>
                    <a:pt x="296" y="293"/>
                    <a:pt x="290" y="292"/>
                    <a:pt x="287" y="289"/>
                  </a:cubicBezTo>
                  <a:cubicBezTo>
                    <a:pt x="284" y="287"/>
                    <a:pt x="282" y="284"/>
                    <a:pt x="277" y="285"/>
                  </a:cubicBezTo>
                  <a:cubicBezTo>
                    <a:pt x="276" y="285"/>
                    <a:pt x="271" y="287"/>
                    <a:pt x="272" y="288"/>
                  </a:cubicBezTo>
                  <a:cubicBezTo>
                    <a:pt x="269" y="285"/>
                    <a:pt x="268" y="284"/>
                    <a:pt x="263" y="282"/>
                  </a:cubicBezTo>
                  <a:cubicBezTo>
                    <a:pt x="259" y="281"/>
                    <a:pt x="257" y="276"/>
                    <a:pt x="253" y="281"/>
                  </a:cubicBezTo>
                  <a:cubicBezTo>
                    <a:pt x="251" y="283"/>
                    <a:pt x="252" y="286"/>
                    <a:pt x="251" y="288"/>
                  </a:cubicBezTo>
                  <a:cubicBezTo>
                    <a:pt x="247" y="285"/>
                    <a:pt x="254" y="282"/>
                    <a:pt x="251" y="279"/>
                  </a:cubicBezTo>
                  <a:cubicBezTo>
                    <a:pt x="248" y="275"/>
                    <a:pt x="243" y="281"/>
                    <a:pt x="240" y="282"/>
                  </a:cubicBezTo>
                  <a:cubicBezTo>
                    <a:pt x="239" y="284"/>
                    <a:pt x="237" y="284"/>
                    <a:pt x="236" y="286"/>
                  </a:cubicBezTo>
                  <a:cubicBezTo>
                    <a:pt x="235" y="287"/>
                    <a:pt x="234" y="290"/>
                    <a:pt x="233" y="291"/>
                  </a:cubicBezTo>
                  <a:cubicBezTo>
                    <a:pt x="233" y="289"/>
                    <a:pt x="228" y="290"/>
                    <a:pt x="228" y="288"/>
                  </a:cubicBezTo>
                  <a:cubicBezTo>
                    <a:pt x="229" y="294"/>
                    <a:pt x="229" y="301"/>
                    <a:pt x="230" y="307"/>
                  </a:cubicBezTo>
                  <a:cubicBezTo>
                    <a:pt x="231" y="310"/>
                    <a:pt x="230" y="316"/>
                    <a:pt x="227" y="319"/>
                  </a:cubicBezTo>
                  <a:cubicBezTo>
                    <a:pt x="224" y="321"/>
                    <a:pt x="221" y="324"/>
                    <a:pt x="220" y="329"/>
                  </a:cubicBezTo>
                  <a:cubicBezTo>
                    <a:pt x="220" y="332"/>
                    <a:pt x="220" y="334"/>
                    <a:pt x="223" y="335"/>
                  </a:cubicBezTo>
                  <a:cubicBezTo>
                    <a:pt x="223" y="339"/>
                    <a:pt x="219" y="342"/>
                    <a:pt x="219" y="346"/>
                  </a:cubicBezTo>
                  <a:cubicBezTo>
                    <a:pt x="219" y="346"/>
                    <a:pt x="220" y="348"/>
                    <a:pt x="220" y="350"/>
                  </a:cubicBezTo>
                  <a:cubicBezTo>
                    <a:pt x="254" y="344"/>
                    <a:pt x="285" y="327"/>
                    <a:pt x="308" y="302"/>
                  </a:cubicBez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7" name="Group 23"/>
          <p:cNvGrpSpPr/>
          <p:nvPr/>
        </p:nvGrpSpPr>
        <p:grpSpPr>
          <a:xfrm>
            <a:off x="404060" y="2186065"/>
            <a:ext cx="723797" cy="703077"/>
            <a:chOff x="759824" y="2445278"/>
            <a:chExt cx="723797" cy="703077"/>
          </a:xfrm>
        </p:grpSpPr>
        <p:sp>
          <p:nvSpPr>
            <p:cNvPr id="48" name="Oval 30"/>
            <p:cNvSpPr/>
            <p:nvPr/>
          </p:nvSpPr>
          <p:spPr>
            <a:xfrm>
              <a:off x="759824" y="2445278"/>
              <a:ext cx="723797" cy="703077"/>
            </a:xfrm>
            <a:prstGeom prst="ellipse">
              <a:avLst/>
            </a:prstGeom>
            <a:solidFill>
              <a:srgbClr val="0E5A8B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  <p:sp>
          <p:nvSpPr>
            <p:cNvPr id="49" name="Freeform 245"/>
            <p:cNvSpPr>
              <a:spLocks/>
            </p:cNvSpPr>
            <p:nvPr/>
          </p:nvSpPr>
          <p:spPr bwMode="auto">
            <a:xfrm>
              <a:off x="955916" y="2631010"/>
              <a:ext cx="331612" cy="331612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58" y="61"/>
                </a:cxn>
                <a:cxn ang="0">
                  <a:pos x="57" y="63"/>
                </a:cxn>
                <a:cxn ang="0">
                  <a:pos x="56" y="63"/>
                </a:cxn>
                <a:cxn ang="0">
                  <a:pos x="55" y="63"/>
                </a:cxn>
                <a:cxn ang="0">
                  <a:pos x="38" y="56"/>
                </a:cxn>
                <a:cxn ang="0">
                  <a:pos x="28" y="67"/>
                </a:cxn>
                <a:cxn ang="0">
                  <a:pos x="26" y="68"/>
                </a:cxn>
                <a:cxn ang="0">
                  <a:pos x="26" y="68"/>
                </a:cxn>
                <a:cxn ang="0">
                  <a:pos x="24" y="65"/>
                </a:cxn>
                <a:cxn ang="0">
                  <a:pos x="24" y="52"/>
                </a:cxn>
                <a:cxn ang="0">
                  <a:pos x="57" y="12"/>
                </a:cxn>
                <a:cxn ang="0">
                  <a:pos x="16" y="47"/>
                </a:cxn>
                <a:cxn ang="0">
                  <a:pos x="1" y="41"/>
                </a:cxn>
                <a:cxn ang="0">
                  <a:pos x="0" y="39"/>
                </a:cxn>
                <a:cxn ang="0">
                  <a:pos x="1" y="36"/>
                </a:cxn>
                <a:cxn ang="0">
                  <a:pos x="64" y="0"/>
                </a:cxn>
                <a:cxn ang="0">
                  <a:pos x="65" y="0"/>
                </a:cxn>
                <a:cxn ang="0">
                  <a:pos x="67" y="0"/>
                </a:cxn>
                <a:cxn ang="0">
                  <a:pos x="68" y="3"/>
                </a:cxn>
              </a:cxnLst>
              <a:rect l="0" t="0" r="r" b="b"/>
              <a:pathLst>
                <a:path w="68" h="68">
                  <a:moveTo>
                    <a:pt x="68" y="3"/>
                  </a:moveTo>
                  <a:cubicBezTo>
                    <a:pt x="58" y="61"/>
                    <a:pt x="58" y="61"/>
                    <a:pt x="58" y="61"/>
                  </a:cubicBezTo>
                  <a:cubicBezTo>
                    <a:pt x="58" y="62"/>
                    <a:pt x="57" y="62"/>
                    <a:pt x="57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7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5" y="67"/>
                    <a:pt x="24" y="66"/>
                    <a:pt x="24" y="65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16" y="47"/>
                    <a:pt x="16" y="47"/>
                    <a:pt x="16" y="47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8"/>
                    <a:pt x="0" y="37"/>
                    <a:pt x="1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6" y="0"/>
                    <a:pt x="66" y="0"/>
                    <a:pt x="67" y="0"/>
                  </a:cubicBezTo>
                  <a:cubicBezTo>
                    <a:pt x="68" y="1"/>
                    <a:pt x="68" y="2"/>
                    <a:pt x="68" y="3"/>
                  </a:cubicBez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0" name="Group 25"/>
          <p:cNvGrpSpPr/>
          <p:nvPr/>
        </p:nvGrpSpPr>
        <p:grpSpPr>
          <a:xfrm>
            <a:off x="318202" y="3501182"/>
            <a:ext cx="723797" cy="703077"/>
            <a:chOff x="759824" y="3453400"/>
            <a:chExt cx="723797" cy="703077"/>
          </a:xfrm>
        </p:grpSpPr>
        <p:sp>
          <p:nvSpPr>
            <p:cNvPr id="51" name="Oval 35"/>
            <p:cNvSpPr/>
            <p:nvPr/>
          </p:nvSpPr>
          <p:spPr>
            <a:xfrm>
              <a:off x="759824" y="3453400"/>
              <a:ext cx="723797" cy="703077"/>
            </a:xfrm>
            <a:prstGeom prst="ellipse">
              <a:avLst/>
            </a:prstGeom>
            <a:solidFill>
              <a:srgbClr val="32ACF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  <p:sp>
          <p:nvSpPr>
            <p:cNvPr id="52" name="Freeform 21"/>
            <p:cNvSpPr>
              <a:spLocks noEditPoints="1"/>
            </p:cNvSpPr>
            <p:nvPr/>
          </p:nvSpPr>
          <p:spPr bwMode="auto">
            <a:xfrm>
              <a:off x="973402" y="3588251"/>
              <a:ext cx="296640" cy="433374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35"/>
                </a:cxn>
                <a:cxn ang="0">
                  <a:pos x="16" y="74"/>
                </a:cxn>
                <a:cxn ang="0">
                  <a:pos x="35" y="102"/>
                </a:cxn>
                <a:cxn ang="0">
                  <a:pos x="54" y="74"/>
                </a:cxn>
                <a:cxn ang="0">
                  <a:pos x="70" y="35"/>
                </a:cxn>
                <a:cxn ang="0">
                  <a:pos x="35" y="0"/>
                </a:cxn>
                <a:cxn ang="0">
                  <a:pos x="43" y="87"/>
                </a:cxn>
                <a:cxn ang="0">
                  <a:pos x="27" y="89"/>
                </a:cxn>
                <a:cxn ang="0">
                  <a:pos x="26" y="83"/>
                </a:cxn>
                <a:cxn ang="0">
                  <a:pos x="26" y="83"/>
                </a:cxn>
                <a:cxn ang="0">
                  <a:pos x="45" y="80"/>
                </a:cxn>
                <a:cxn ang="0">
                  <a:pos x="44" y="83"/>
                </a:cxn>
                <a:cxn ang="0">
                  <a:pos x="43" y="87"/>
                </a:cxn>
                <a:cxn ang="0">
                  <a:pos x="25" y="79"/>
                </a:cxn>
                <a:cxn ang="0">
                  <a:pos x="23" y="73"/>
                </a:cxn>
                <a:cxn ang="0">
                  <a:pos x="47" y="73"/>
                </a:cxn>
                <a:cxn ang="0">
                  <a:pos x="46" y="77"/>
                </a:cxn>
                <a:cxn ang="0">
                  <a:pos x="25" y="79"/>
                </a:cxn>
                <a:cxn ang="0">
                  <a:pos x="35" y="96"/>
                </a:cxn>
                <a:cxn ang="0">
                  <a:pos x="29" y="92"/>
                </a:cxn>
                <a:cxn ang="0">
                  <a:pos x="42" y="90"/>
                </a:cxn>
                <a:cxn ang="0">
                  <a:pos x="35" y="96"/>
                </a:cxn>
                <a:cxn ang="0">
                  <a:pos x="50" y="67"/>
                </a:cxn>
                <a:cxn ang="0">
                  <a:pos x="20" y="67"/>
                </a:cxn>
                <a:cxn ang="0">
                  <a:pos x="15" y="57"/>
                </a:cxn>
                <a:cxn ang="0">
                  <a:pos x="6" y="35"/>
                </a:cxn>
                <a:cxn ang="0">
                  <a:pos x="35" y="6"/>
                </a:cxn>
                <a:cxn ang="0">
                  <a:pos x="64" y="35"/>
                </a:cxn>
                <a:cxn ang="0">
                  <a:pos x="55" y="57"/>
                </a:cxn>
                <a:cxn ang="0">
                  <a:pos x="50" y="67"/>
                </a:cxn>
                <a:cxn ang="0">
                  <a:pos x="50" y="67"/>
                </a:cxn>
                <a:cxn ang="0">
                  <a:pos x="50" y="67"/>
                </a:cxn>
              </a:cxnLst>
              <a:rect l="0" t="0" r="r" b="b"/>
              <a:pathLst>
                <a:path w="70" h="102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48"/>
                    <a:pt x="12" y="62"/>
                    <a:pt x="16" y="74"/>
                  </a:cubicBezTo>
                  <a:cubicBezTo>
                    <a:pt x="22" y="91"/>
                    <a:pt x="22" y="102"/>
                    <a:pt x="35" y="102"/>
                  </a:cubicBezTo>
                  <a:cubicBezTo>
                    <a:pt x="49" y="102"/>
                    <a:pt x="48" y="92"/>
                    <a:pt x="54" y="74"/>
                  </a:cubicBezTo>
                  <a:cubicBezTo>
                    <a:pt x="58" y="62"/>
                    <a:pt x="70" y="48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43" y="87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27" y="87"/>
                    <a:pt x="26" y="85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2"/>
                    <a:pt x="44" y="83"/>
                  </a:cubicBezTo>
                  <a:cubicBezTo>
                    <a:pt x="44" y="84"/>
                    <a:pt x="44" y="86"/>
                    <a:pt x="43" y="87"/>
                  </a:cubicBezTo>
                  <a:close/>
                  <a:moveTo>
                    <a:pt x="25" y="79"/>
                  </a:moveTo>
                  <a:cubicBezTo>
                    <a:pt x="24" y="78"/>
                    <a:pt x="23" y="76"/>
                    <a:pt x="23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5"/>
                    <a:pt x="47" y="76"/>
                    <a:pt x="46" y="77"/>
                  </a:cubicBezTo>
                  <a:lnTo>
                    <a:pt x="25" y="79"/>
                  </a:lnTo>
                  <a:close/>
                  <a:moveTo>
                    <a:pt x="35" y="96"/>
                  </a:moveTo>
                  <a:cubicBezTo>
                    <a:pt x="32" y="96"/>
                    <a:pt x="30" y="95"/>
                    <a:pt x="29" y="92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0" y="95"/>
                    <a:pt x="39" y="96"/>
                    <a:pt x="35" y="96"/>
                  </a:cubicBezTo>
                  <a:close/>
                  <a:moveTo>
                    <a:pt x="50" y="67"/>
                  </a:moveTo>
                  <a:cubicBezTo>
                    <a:pt x="20" y="67"/>
                    <a:pt x="20" y="67"/>
                    <a:pt x="20" y="67"/>
                  </a:cubicBezTo>
                  <a:cubicBezTo>
                    <a:pt x="19" y="64"/>
                    <a:pt x="17" y="60"/>
                    <a:pt x="15" y="57"/>
                  </a:cubicBezTo>
                  <a:cubicBezTo>
                    <a:pt x="11" y="49"/>
                    <a:pt x="6" y="41"/>
                    <a:pt x="6" y="35"/>
                  </a:cubicBezTo>
                  <a:cubicBezTo>
                    <a:pt x="6" y="19"/>
                    <a:pt x="19" y="6"/>
                    <a:pt x="35" y="6"/>
                  </a:cubicBezTo>
                  <a:cubicBezTo>
                    <a:pt x="51" y="6"/>
                    <a:pt x="64" y="19"/>
                    <a:pt x="64" y="35"/>
                  </a:cubicBezTo>
                  <a:cubicBezTo>
                    <a:pt x="64" y="41"/>
                    <a:pt x="60" y="49"/>
                    <a:pt x="55" y="57"/>
                  </a:cubicBezTo>
                  <a:cubicBezTo>
                    <a:pt x="53" y="60"/>
                    <a:pt x="52" y="64"/>
                    <a:pt x="50" y="67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926453" y="45663"/>
            <a:ext cx="5287373" cy="56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0" tIns="45705" rIns="91410" bIns="45705" numCol="1" rtlCol="0" anchor="t" anchorCtr="0" compatLnSpc="1">
            <a:prstTxWarp prst="textNoShape">
              <a:avLst/>
            </a:prstTxWarp>
            <a:noAutofit/>
          </a:bodyPr>
          <a:lstStyle>
            <a:lvl1pPr algn="r" defTabSz="914400">
              <a:lnSpc>
                <a:spcPts val="3000"/>
              </a:lnSpc>
              <a:spcBef>
                <a:spcPct val="0"/>
              </a:spcBef>
              <a:buNone/>
              <a:defRPr sz="280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kern="0" dirty="0"/>
              <a:t>Специальный продукт «Кредит физическим лицам, применяющим специальный налоговый режим  «Налог на профессиональный доход</a:t>
            </a:r>
            <a:r>
              <a:rPr lang="ru-RU" sz="1800" kern="0" dirty="0" smtClean="0"/>
              <a:t>»</a:t>
            </a:r>
            <a:endParaRPr lang="ru-RU" sz="1800" kern="0" dirty="0"/>
          </a:p>
        </p:txBody>
      </p:sp>
      <p:sp>
        <p:nvSpPr>
          <p:cNvPr id="101" name="TextBox 100"/>
          <p:cNvSpPr txBox="1"/>
          <p:nvPr/>
        </p:nvSpPr>
        <p:spPr>
          <a:xfrm>
            <a:off x="5029766" y="1203625"/>
            <a:ext cx="10807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СРОК КРЕДИТА</a:t>
            </a:r>
            <a:endParaRPr kumimoji="0" lang="ru-RU" sz="9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992781" y="1203625"/>
            <a:ext cx="14285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СТАВКА ПО КРЕДИТУ</a:t>
            </a:r>
            <a:endParaRPr kumimoji="0" lang="ru-RU" sz="9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3" name="Рисунок 10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84641" y="1582683"/>
            <a:ext cx="603089" cy="588379"/>
          </a:xfrm>
          <a:prstGeom prst="rect">
            <a:avLst/>
          </a:prstGeom>
        </p:spPr>
      </p:pic>
      <p:pic>
        <p:nvPicPr>
          <p:cNvPr id="104" name="Рисунок 10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4197" y="1547375"/>
            <a:ext cx="632508" cy="603089"/>
          </a:xfrm>
          <a:prstGeom prst="rect">
            <a:avLst/>
          </a:prstGeom>
        </p:spPr>
      </p:pic>
      <p:sp>
        <p:nvSpPr>
          <p:cNvPr id="105" name="TextBox 104"/>
          <p:cNvSpPr txBox="1"/>
          <p:nvPr/>
        </p:nvSpPr>
        <p:spPr>
          <a:xfrm>
            <a:off x="4656615" y="1702204"/>
            <a:ext cx="38252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До 36 месяцев включительно</a:t>
            </a:r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*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154684" y="1669749"/>
            <a:ext cx="110479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,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5 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% годовых</a:t>
            </a:r>
          </a:p>
          <a:p>
            <a:endParaRPr lang="ru-RU" sz="9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7" name="Рисунок 1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84641" y="3206992"/>
            <a:ext cx="603089" cy="588379"/>
          </a:xfrm>
          <a:prstGeom prst="rect">
            <a:avLst/>
          </a:prstGeom>
        </p:spPr>
      </p:pic>
      <p:sp>
        <p:nvSpPr>
          <p:cNvPr id="108" name="TextBox 107"/>
          <p:cNvSpPr txBox="1"/>
          <p:nvPr/>
        </p:nvSpPr>
        <p:spPr>
          <a:xfrm>
            <a:off x="4656614" y="3326903"/>
            <a:ext cx="38252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До </a:t>
            </a:r>
            <a:r>
              <a:rPr lang="ru-RU" sz="1000" u="sng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60 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месяцев </a:t>
            </a:r>
            <a:r>
              <a:rPr lang="ru-RU" sz="1000" u="sng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включительно</a:t>
            </a:r>
            <a:endParaRPr lang="ru-RU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154683" y="3450014"/>
            <a:ext cx="110479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,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5 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% годовых</a:t>
            </a:r>
          </a:p>
          <a:p>
            <a:endParaRPr lang="ru-RU" sz="9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0" name="Рисунок 10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9227" y="3347577"/>
            <a:ext cx="632508" cy="60308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119205" y="2222757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/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Выдача кредита на следующий за днем заключения кредитного договора рабочий день, без предоставления Заемщиком Заявления на предоставление </a:t>
            </a: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кредита</a:t>
            </a:r>
            <a:endParaRPr lang="en-US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4091495" y="3818458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/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Выдача кредита осуществляется после исполнения Заемщиком обязательств, предусмотренных кредитной и/или обеспечительной документацией </a:t>
            </a:r>
            <a:endParaRPr lang="en-US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7857" y="4372456"/>
            <a:ext cx="63964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/>
            <a:r>
              <a:rPr lang="ru-RU" sz="1400" b="1" dirty="0">
                <a:solidFill>
                  <a:prstClr val="black"/>
                </a:solidFill>
                <a:latin typeface="Calibri"/>
              </a:rPr>
              <a:t>Контакты: Иркутск, ул. Рабочая, дом 2а/4, офис 112</a:t>
            </a:r>
            <a:br>
              <a:rPr lang="ru-RU" sz="1400" b="1" dirty="0">
                <a:solidFill>
                  <a:prstClr val="black"/>
                </a:solidFill>
                <a:latin typeface="Calibri"/>
              </a:rPr>
            </a:br>
            <a:r>
              <a:rPr lang="ru-RU" sz="1400" dirty="0">
                <a:solidFill>
                  <a:prstClr val="black"/>
                </a:solidFill>
                <a:latin typeface="Calibri"/>
              </a:rPr>
              <a:t>тел. 8 903 254 80 60 – Титов Николай Николаевич</a:t>
            </a:r>
            <a:br>
              <a:rPr lang="ru-RU" sz="1400" dirty="0">
                <a:solidFill>
                  <a:prstClr val="black"/>
                </a:solidFill>
                <a:latin typeface="Calibri"/>
              </a:rPr>
            </a:br>
            <a:r>
              <a:rPr lang="ru-RU" sz="1400" dirty="0">
                <a:solidFill>
                  <a:prstClr val="black"/>
                </a:solidFill>
                <a:latin typeface="Calibri"/>
              </a:rPr>
              <a:t>тел. 8 963 715 84 29 – Кляйнфельдер Андрей Вячеславович</a:t>
            </a:r>
            <a:endParaRPr lang="ru-RU" sz="1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80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3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4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25408</TotalTime>
  <Words>284</Words>
  <Application>Microsoft Office PowerPoint</Application>
  <PresentationFormat>Экран (16:9)</PresentationFormat>
  <Paragraphs>51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3</vt:i4>
      </vt:variant>
    </vt:vector>
  </HeadingPairs>
  <TitlesOfParts>
    <vt:vector size="14" baseType="lpstr">
      <vt:lpstr>Arial</vt:lpstr>
      <vt:lpstr>Arial Narrow</vt:lpstr>
      <vt:lpstr>Calibri</vt:lpstr>
      <vt:lpstr>FontAwesome</vt:lpstr>
      <vt:lpstr>Wingdings</vt:lpstr>
      <vt:lpstr>Тема Office</vt:lpstr>
      <vt:lpstr>1_Custom Design</vt:lpstr>
      <vt:lpstr>2_Custom Design</vt:lpstr>
      <vt:lpstr>3_Custom Design</vt:lpstr>
      <vt:lpstr>4_Custom Design</vt:lpstr>
      <vt:lpstr>1_Тема Office</vt:lpstr>
      <vt:lpstr>Поддержка физических лиц, перешедших на специальный налоговый режим «Налог на профессиональный доход».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Базилюк Тарас Александрович</dc:creator>
  <cp:lastModifiedBy>Титов Николай Николаевич</cp:lastModifiedBy>
  <cp:revision>903</cp:revision>
  <cp:lastPrinted>2020-09-21T07:10:50Z</cp:lastPrinted>
  <dcterms:created xsi:type="dcterms:W3CDTF">2017-08-03T13:00:25Z</dcterms:created>
  <dcterms:modified xsi:type="dcterms:W3CDTF">2020-10-07T02:10:34Z</dcterms:modified>
</cp:coreProperties>
</file>